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97" r:id="rId1"/>
  </p:sldMasterIdLst>
  <p:notesMasterIdLst>
    <p:notesMasterId r:id="rId21"/>
  </p:notesMasterIdLst>
  <p:sldIdLst>
    <p:sldId id="256" r:id="rId2"/>
    <p:sldId id="294" r:id="rId3"/>
    <p:sldId id="288" r:id="rId4"/>
    <p:sldId id="287" r:id="rId5"/>
    <p:sldId id="297" r:id="rId6"/>
    <p:sldId id="263" r:id="rId7"/>
    <p:sldId id="291" r:id="rId8"/>
    <p:sldId id="257" r:id="rId9"/>
    <p:sldId id="281" r:id="rId10"/>
    <p:sldId id="289" r:id="rId11"/>
    <p:sldId id="298" r:id="rId12"/>
    <p:sldId id="299" r:id="rId13"/>
    <p:sldId id="290" r:id="rId14"/>
    <p:sldId id="292" r:id="rId15"/>
    <p:sldId id="293" r:id="rId16"/>
    <p:sldId id="300" r:id="rId17"/>
    <p:sldId id="296" r:id="rId18"/>
    <p:sldId id="295" r:id="rId19"/>
    <p:sldId id="28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táné Varga Judit" initials="BVJ" lastIdx="1" clrIdx="0">
    <p:extLst>
      <p:ext uri="{19B8F6BF-5375-455C-9EA6-DF929625EA0E}">
        <p15:presenceInfo xmlns:p15="http://schemas.microsoft.com/office/powerpoint/2012/main" userId="S-1-5-21-3119683258-198808696-2826121935-13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16" autoAdjust="0"/>
    <p:restoredTop sz="73890" autoAdjust="0"/>
  </p:normalViewPr>
  <p:slideViewPr>
    <p:cSldViewPr snapToGrid="0">
      <p:cViewPr varScale="1">
        <p:scale>
          <a:sx n="85" d="100"/>
          <a:sy n="85" d="100"/>
        </p:scale>
        <p:origin x="14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22T15:55:50.15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0FED4-FE98-4829-A2A8-624D49E50BC9}" type="datetimeFigureOut">
              <a:rPr lang="hu-HU" smtClean="0"/>
              <a:t>2019. 03. 07.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1821F-B02B-4E5A-8679-502F8E40B5F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7164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1821F-B02B-4E5A-8679-502F8E40B5FA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228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1821F-B02B-4E5A-8679-502F8E40B5F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5298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1821F-B02B-4E5A-8679-502F8E40B5FA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766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61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9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8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2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0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27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5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93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9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7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4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8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sz="7200" b="1" dirty="0" smtClean="0"/>
              <a:t>VILÁGOK HARCA</a:t>
            </a:r>
            <a:br>
              <a:rPr lang="hu-HU" sz="7200" b="1" dirty="0" smtClean="0"/>
            </a:br>
            <a:r>
              <a:rPr lang="hu-HU" sz="7200" b="1" dirty="0" smtClean="0"/>
              <a:t> 1945  ̶ </a:t>
            </a:r>
            <a:r>
              <a:rPr lang="hu-HU" sz="7200" b="1" dirty="0" smtClean="0"/>
              <a:t>1956 (1991)</a:t>
            </a:r>
            <a:endParaRPr lang="hu-HU" sz="53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B. Varga Judit</a:t>
            </a:r>
          </a:p>
          <a:p>
            <a:r>
              <a:rPr lang="hu-HU" sz="3200" dirty="0" smtClean="0"/>
              <a:t>2019. </a:t>
            </a:r>
            <a:r>
              <a:rPr lang="hu-HU" sz="3200" dirty="0"/>
              <a:t>m</a:t>
            </a:r>
            <a:r>
              <a:rPr lang="hu-HU" sz="3200" dirty="0" smtClean="0"/>
              <a:t>árcius </a:t>
            </a:r>
            <a:r>
              <a:rPr lang="hu-HU" sz="3200" dirty="0"/>
              <a:t>8</a:t>
            </a:r>
            <a:r>
              <a:rPr lang="hu-HU" sz="3200" dirty="0" smtClean="0"/>
              <a:t>.</a:t>
            </a:r>
          </a:p>
          <a:p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29" y="531343"/>
            <a:ext cx="1615183" cy="146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dirty="0" err="1"/>
              <a:t>U</a:t>
            </a:r>
            <a:r>
              <a:rPr lang="hu-HU" sz="3600" b="1" dirty="0" err="1" smtClean="0"/>
              <a:t>niverzalizáló</a:t>
            </a:r>
            <a:r>
              <a:rPr lang="hu-HU" sz="3600" b="1" dirty="0" smtClean="0"/>
              <a:t> tömegideológiák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800" b="1" dirty="0" smtClean="0"/>
              <a:t>„Ez a háború eltér a múltbéli háborúktól. Ahova a hadserege eljut, ott </a:t>
            </a:r>
            <a:r>
              <a:rPr lang="hu-HU" sz="2800" b="1" dirty="0" smtClean="0">
                <a:solidFill>
                  <a:srgbClr val="FF0000"/>
                </a:solidFill>
              </a:rPr>
              <a:t>saját rendszerének szerez érvényt</a:t>
            </a:r>
            <a:r>
              <a:rPr lang="hu-HU" sz="2800" b="1" dirty="0" smtClean="0"/>
              <a:t>.”                                                               (Sztálin, 1945. április)</a:t>
            </a:r>
          </a:p>
          <a:p>
            <a:r>
              <a:rPr lang="hu-HU" sz="2800" b="1" dirty="0"/>
              <a:t>„A Balti-tenger melletti </a:t>
            </a:r>
            <a:r>
              <a:rPr lang="hu-HU" sz="2800" b="1" dirty="0" err="1"/>
              <a:t>Stettintől</a:t>
            </a:r>
            <a:r>
              <a:rPr lang="hu-HU" sz="2800" b="1" dirty="0"/>
              <a:t> az Adriai- tenger mentén fekvő Triesztig </a:t>
            </a:r>
            <a:r>
              <a:rPr lang="hu-HU" sz="2800" b="1" dirty="0">
                <a:solidFill>
                  <a:srgbClr val="FF0000"/>
                </a:solidFill>
              </a:rPr>
              <a:t>vasfüggöny</a:t>
            </a:r>
            <a:r>
              <a:rPr lang="hu-HU" sz="2800" b="1" dirty="0"/>
              <a:t> ereszkedik le a kontinensre</a:t>
            </a:r>
            <a:r>
              <a:rPr lang="hu-HU" sz="2800" b="1" dirty="0" smtClean="0"/>
              <a:t>.”</a:t>
            </a:r>
          </a:p>
          <a:p>
            <a:r>
              <a:rPr lang="hu-HU" sz="2800" b="1" dirty="0" smtClean="0"/>
              <a:t>(</a:t>
            </a:r>
            <a:r>
              <a:rPr lang="en-US" sz="2800" b="1" dirty="0" smtClean="0"/>
              <a:t>Churchill</a:t>
            </a:r>
            <a:r>
              <a:rPr lang="hu-HU" sz="2800" b="1" dirty="0" smtClean="0"/>
              <a:t>, </a:t>
            </a:r>
            <a:r>
              <a:rPr lang="en-US" sz="2800" b="1" dirty="0" smtClean="0"/>
              <a:t>1946</a:t>
            </a:r>
            <a:r>
              <a:rPr lang="en-US" sz="2800" b="1" dirty="0"/>
              <a:t>. </a:t>
            </a:r>
            <a:r>
              <a:rPr lang="en-US" sz="2800" b="1" dirty="0" err="1"/>
              <a:t>március</a:t>
            </a:r>
            <a:r>
              <a:rPr lang="en-US" sz="2800" b="1" dirty="0"/>
              <a:t> </a:t>
            </a:r>
            <a:r>
              <a:rPr lang="en-US" sz="2800" b="1" dirty="0" smtClean="0"/>
              <a:t>5</a:t>
            </a:r>
            <a:r>
              <a:rPr lang="hu-HU" sz="2800" b="1" dirty="0" smtClean="0"/>
              <a:t>.)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4202214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Hidegháború vagy birodalomépítés?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A hidegháború kezdete: az atombombák </a:t>
            </a:r>
            <a:r>
              <a:rPr lang="hu-HU" sz="2400" b="1" dirty="0" smtClean="0"/>
              <a:t>ledobása (?)</a:t>
            </a:r>
            <a:endParaRPr lang="hu-HU" sz="2400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Sztálin beszéde: a két világrendszer kibékíthetetlen – 1946. február 9</a:t>
            </a:r>
            <a:r>
              <a:rPr lang="hu-HU" sz="2400" b="1" dirty="0" smtClean="0"/>
              <a:t>.</a:t>
            </a:r>
            <a:endParaRPr lang="hu-HU" sz="2400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Feltartóztatás politikája (George F. </a:t>
            </a:r>
            <a:r>
              <a:rPr lang="hu-HU" sz="2400" b="1" dirty="0" err="1" smtClean="0"/>
              <a:t>Kennan</a:t>
            </a:r>
            <a:r>
              <a:rPr lang="hu-HU" sz="2400" b="1" dirty="0" smtClean="0"/>
              <a:t> „hosszú távirata” – 1946. február 26.)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Elnöki doktrínák: a kommunista terjeszkedéssel szemben gazdasági és szükség esetén katonai fellépés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8 doktrína 1947 és 1985 között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Reagan: az USA támogatja a szabadságukért harcolókat (?)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806647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 hidegháború eredete és válságai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u-HU" sz="2000" b="1" dirty="0" smtClean="0"/>
              <a:t>A térség </a:t>
            </a:r>
            <a:r>
              <a:rPr lang="hu-HU" sz="2000" b="1" dirty="0" err="1" smtClean="0"/>
              <a:t>szovjetizálása</a:t>
            </a:r>
            <a:r>
              <a:rPr lang="hu-HU" sz="2000" b="1" dirty="0" smtClean="0"/>
              <a:t> </a:t>
            </a:r>
            <a:r>
              <a:rPr lang="hu-HU" sz="2000" b="1" dirty="0" smtClean="0">
                <a:solidFill>
                  <a:schemeClr val="accent1"/>
                </a:solidFill>
              </a:rPr>
              <a:t>nem volt </a:t>
            </a:r>
            <a:r>
              <a:rPr lang="hu-HU" sz="2000" b="1" dirty="0" smtClean="0"/>
              <a:t>a hidegháború kiváltó oka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b="1" dirty="0" smtClean="0"/>
              <a:t>Korlátozott parlamenti demokráciák (koalíciós időszak) helyett </a:t>
            </a:r>
            <a:r>
              <a:rPr lang="hu-HU" sz="2000" b="1" dirty="0" err="1" smtClean="0">
                <a:solidFill>
                  <a:schemeClr val="accent1"/>
                </a:solidFill>
              </a:rPr>
              <a:t>kváziszovjetizált</a:t>
            </a:r>
            <a:r>
              <a:rPr lang="hu-HU" sz="2000" b="1" dirty="0" smtClean="0">
                <a:solidFill>
                  <a:schemeClr val="accent1"/>
                </a:solidFill>
              </a:rPr>
              <a:t> és </a:t>
            </a:r>
            <a:r>
              <a:rPr lang="hu-HU" sz="2000" b="1" dirty="0" err="1" smtClean="0">
                <a:solidFill>
                  <a:schemeClr val="accent1"/>
                </a:solidFill>
              </a:rPr>
              <a:t>preszovjetizált</a:t>
            </a:r>
            <a:r>
              <a:rPr lang="hu-HU" sz="2000" b="1" dirty="0" smtClean="0">
                <a:solidFill>
                  <a:schemeClr val="accent1"/>
                </a:solidFill>
              </a:rPr>
              <a:t> országok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b="1" dirty="0" smtClean="0"/>
              <a:t>1953 és 1956 közötti változások: a szuperhatalmi együttműködés új modellje </a:t>
            </a:r>
            <a:r>
              <a:rPr lang="hu-HU" sz="2000" b="1" dirty="0" smtClean="0">
                <a:cs typeface="Calibri" panose="020F0502020204030204" pitchFamily="34" charset="0"/>
              </a:rPr>
              <a:t>→ </a:t>
            </a:r>
            <a:r>
              <a:rPr lang="hu-HU" sz="2000" b="1" dirty="0" smtClean="0">
                <a:solidFill>
                  <a:schemeClr val="accent1"/>
                </a:solidFill>
                <a:cs typeface="Calibri" panose="020F0502020204030204" pitchFamily="34" charset="0"/>
              </a:rPr>
              <a:t>kényszerű kooperáció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b="1" dirty="0" smtClean="0">
                <a:cs typeface="Calibri" panose="020F0502020204030204" pitchFamily="34" charset="0"/>
              </a:rPr>
              <a:t>Válságok</a:t>
            </a:r>
            <a:r>
              <a:rPr lang="hu-HU" sz="2000" b="1" dirty="0" smtClean="0">
                <a:cs typeface="Calibri" panose="020F0502020204030204" pitchFamily="34" charset="0"/>
              </a:rPr>
              <a:t>: </a:t>
            </a:r>
            <a:r>
              <a:rPr lang="hu-HU" sz="2000" b="1" dirty="0" smtClean="0">
                <a:cs typeface="Calibri" panose="020F0502020204030204" pitchFamily="34" charset="0"/>
              </a:rPr>
              <a:t>berlini, koreai, kubai, vietnámi, afganisztáni, tajvani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b="1" dirty="0" err="1" smtClean="0">
                <a:cs typeface="Calibri" panose="020F0502020204030204" pitchFamily="34" charset="0"/>
              </a:rPr>
              <a:t>Pszeudoválságok</a:t>
            </a:r>
            <a:r>
              <a:rPr lang="hu-HU" sz="2000" b="1" dirty="0" smtClean="0">
                <a:cs typeface="Calibri" panose="020F0502020204030204" pitchFamily="34" charset="0"/>
              </a:rPr>
              <a:t>: berlini felkelés 1953, lengyel és magyar 1956, </a:t>
            </a:r>
            <a:r>
              <a:rPr lang="hu-HU" sz="2000" b="1" dirty="0" err="1" smtClean="0">
                <a:cs typeface="Calibri" panose="020F0502020204030204" pitchFamily="34" charset="0"/>
              </a:rPr>
              <a:t>Szuez</a:t>
            </a:r>
            <a:r>
              <a:rPr lang="hu-HU" sz="2000" b="1" dirty="0" smtClean="0">
                <a:cs typeface="Calibri" panose="020F0502020204030204" pitchFamily="34" charset="0"/>
              </a:rPr>
              <a:t> 1956, Csehszlovákia 1968, lengyel válság 1980/81</a:t>
            </a:r>
            <a:endParaRPr lang="hu-HU" sz="2000" b="1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7349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Kelet-Európa = szovjet politikai-katonai tömb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800" b="1" dirty="0" smtClean="0"/>
              <a:t>Sztálinista expanzió közös vonásai: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b="1" dirty="0"/>
              <a:t>N</a:t>
            </a:r>
            <a:r>
              <a:rPr lang="hu-HU" sz="2000" b="1" dirty="0" smtClean="0"/>
              <a:t>épi demokráciák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b="1" dirty="0" smtClean="0"/>
              <a:t> </a:t>
            </a:r>
            <a:r>
              <a:rPr lang="hu-HU" sz="2000" b="1" dirty="0"/>
              <a:t>Legfontosabb minisztériumok megszerzése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b="1" dirty="0" smtClean="0"/>
              <a:t>Földreformok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b="1" dirty="0" smtClean="0"/>
              <a:t>Moszkovita és hazai kommunisták ütközése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b="1" dirty="0" smtClean="0"/>
              <a:t>Pártegyesítések, </a:t>
            </a:r>
            <a:r>
              <a:rPr lang="hu-HU" sz="2000" b="1" dirty="0" err="1" smtClean="0"/>
              <a:t>népfrontosodás</a:t>
            </a:r>
            <a:endParaRPr lang="hu-HU" sz="2000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hu-HU" sz="2000" b="1" dirty="0" smtClean="0"/>
              <a:t>Választási csalások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000" b="1" dirty="0" smtClean="0"/>
              <a:t>Marshall-terv elutasítása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2803510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b="1" dirty="0" smtClean="0"/>
              <a:t>Ütközőzónák</a:t>
            </a:r>
            <a:endParaRPr lang="hu-HU" sz="4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Stratégiai és presztízsnövelő érték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Birtoklásuk állandó kihívás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Kettős vonzás (autarkiás szovjet érdekszféra és a jóléti nyugati civilizáció)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Közvetítő szerep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>
                <a:solidFill>
                  <a:srgbClr val="FF0000"/>
                </a:solidFill>
              </a:rPr>
              <a:t>A régió kezdettől fogva túl volt a szovjet birodalom integrálási kapacitásának </a:t>
            </a:r>
            <a:r>
              <a:rPr lang="hu-HU" sz="2400" b="1" dirty="0" err="1" smtClean="0">
                <a:solidFill>
                  <a:srgbClr val="FF0000"/>
                </a:solidFill>
              </a:rPr>
              <a:t>actio</a:t>
            </a:r>
            <a:r>
              <a:rPr lang="hu-HU" sz="2400" b="1" dirty="0" smtClean="0">
                <a:solidFill>
                  <a:srgbClr val="FF0000"/>
                </a:solidFill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</a:rPr>
              <a:t>radiusan</a:t>
            </a:r>
            <a:r>
              <a:rPr lang="hu-HU" sz="2400" b="1" dirty="0" smtClean="0">
                <a:solidFill>
                  <a:srgbClr val="FF0000"/>
                </a:solidFill>
              </a:rPr>
              <a:t>.</a:t>
            </a:r>
            <a:endParaRPr lang="hu-H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52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b="1" dirty="0" smtClean="0"/>
              <a:t>1945 ̶  </a:t>
            </a:r>
            <a:r>
              <a:rPr lang="hu-HU" sz="4400" b="1" dirty="0" smtClean="0"/>
              <a:t>1956</a:t>
            </a:r>
            <a:r>
              <a:rPr lang="hu-HU" sz="4400" b="1" dirty="0" smtClean="0"/>
              <a:t/>
            </a:r>
            <a:br>
              <a:rPr lang="hu-HU" sz="4400" b="1" dirty="0" smtClean="0"/>
            </a:br>
            <a:r>
              <a:rPr lang="hu-HU" sz="4400" b="1" dirty="0" smtClean="0"/>
              <a:t>Kétpólusú világ</a:t>
            </a: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A nagyhatalmak közvetlenül nem csaptak össze egymással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A „harmadik világban” </a:t>
            </a:r>
            <a:r>
              <a:rPr lang="hu-HU" sz="2400" b="1" dirty="0" err="1" smtClean="0"/>
              <a:t>konfrontálódtak</a:t>
            </a:r>
            <a:r>
              <a:rPr lang="hu-HU" sz="2400" b="1" dirty="0" smtClean="0"/>
              <a:t> (</a:t>
            </a:r>
            <a:r>
              <a:rPr lang="hu-HU" sz="2400" b="1" dirty="0"/>
              <a:t>K</a:t>
            </a:r>
            <a:r>
              <a:rPr lang="hu-HU" sz="2400" b="1" dirty="0" smtClean="0"/>
              <a:t>orea, Vietnám, Nicaragua, Afganisztán) </a:t>
            </a:r>
            <a:r>
              <a:rPr lang="hu-HU" sz="2400" b="1" dirty="0" smtClean="0">
                <a:cs typeface="Calibri" panose="020F0502020204030204" pitchFamily="34" charset="0"/>
              </a:rPr>
              <a:t>→ dekolonizáció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>
                <a:cs typeface="Calibri" panose="020F0502020204030204" pitchFamily="34" charset="0"/>
              </a:rPr>
              <a:t>Genf szelleme, 1955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>
                <a:cs typeface="Calibri" panose="020F0502020204030204" pitchFamily="34" charset="0"/>
              </a:rPr>
              <a:t>Szocialista tömb katonai integrációja, 1955 (Varsói Szerződés)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>
                <a:cs typeface="Calibri" panose="020F0502020204030204" pitchFamily="34" charset="0"/>
              </a:rPr>
              <a:t>Jugoszláv modell elismerése, 1955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>
                <a:cs typeface="Calibri" panose="020F0502020204030204" pitchFamily="34" charset="0"/>
              </a:rPr>
              <a:t>SZKP XX. Kongresszusa, Hruscsov beszéde (1956. február 25.) </a:t>
            </a:r>
            <a:r>
              <a:rPr lang="hu-H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u-HU" sz="2400" b="1" dirty="0" err="1" smtClean="0">
                <a:solidFill>
                  <a:srgbClr val="FF0000"/>
                </a:solidFill>
                <a:cs typeface="Calibri" panose="020F0502020204030204" pitchFamily="34" charset="0"/>
              </a:rPr>
              <a:t>rebranding</a:t>
            </a:r>
            <a:endParaRPr lang="hu-HU" sz="2400" b="1" dirty="0" smtClean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06537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b="1" dirty="0" smtClean="0"/>
              <a:t>Miért az USA győzött?</a:t>
            </a:r>
            <a:endParaRPr lang="hu-HU" sz="44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Szabad piacon alapuló gazdaság kontra tervgazdálkodás (George </a:t>
            </a:r>
            <a:r>
              <a:rPr lang="hu-HU" sz="2400" b="1" dirty="0" err="1" smtClean="0"/>
              <a:t>Kennan</a:t>
            </a:r>
            <a:r>
              <a:rPr lang="hu-HU" sz="2400" b="1" dirty="0" smtClean="0"/>
              <a:t> jóslata)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Társadalmi konszenzuson alapuló demokrácia és soha nem látott éleszínvonal a tömegek számára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A szovjet társadalom egy utópia megvalósításának erőszakos kísérlete volt </a:t>
            </a:r>
            <a:r>
              <a:rPr lang="hu-HU" sz="2400" b="1" dirty="0" smtClean="0">
                <a:cs typeface="Calibri" panose="020F0502020204030204" pitchFamily="34" charset="0"/>
              </a:rPr>
              <a:t>→ fennmaradását a társadalom többségének brutális elnyomása biztosította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139776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3057" y="2434063"/>
            <a:ext cx="2341700" cy="2118116"/>
          </a:xfrm>
        </p:spPr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391" y="0"/>
            <a:ext cx="4387610" cy="6987822"/>
          </a:xfrm>
          <a:prstGeom prst="rect">
            <a:avLst/>
          </a:prstGeom>
        </p:spPr>
      </p:pic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155575" y="-300807"/>
            <a:ext cx="8159526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hu-HU" altLang="hu-HU" sz="40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100" b="0" i="0" u="none" strike="noStrike" cap="none" normalizeH="0" baseline="0" smtClean="0">
                <a:ln>
                  <a:noFill/>
                </a:ln>
                <a:solidFill>
                  <a:srgbClr val="AAAAAA"/>
                </a:solidFill>
                <a:effectLst/>
                <a:latin typeface="Chivo"/>
              </a:rPr>
              <a:t>P</a:t>
            </a: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https://cdni.rbth.com/rbthmedia/images/2018.09/original/5b9626b315e9f901ee6c93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99581" cy="55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9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118448" cy="689767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scene3d>
            <a:camera prst="orthographicFront"/>
            <a:lightRig rig="threePt" dir="t"/>
          </a:scene3d>
          <a:sp3d>
            <a:bevelB/>
          </a:sp3d>
        </p:spPr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458" y="-1503"/>
            <a:ext cx="5078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04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bvarga.judit</a:t>
            </a:r>
            <a:r>
              <a:rPr lang="hu-HU" b="1" dirty="0" smtClean="0"/>
              <a:t>@</a:t>
            </a:r>
            <a:br>
              <a:rPr lang="hu-HU" b="1" dirty="0" smtClean="0"/>
            </a:br>
            <a:r>
              <a:rPr lang="hu-HU" b="1" dirty="0" smtClean="0"/>
              <a:t>terrorhaza.hu</a:t>
            </a:r>
            <a:r>
              <a:rPr lang="hu-HU" b="1" dirty="0"/>
              <a:t/>
            </a:r>
            <a:br>
              <a:rPr lang="hu-HU" b="1" dirty="0"/>
            </a:b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b="1" dirty="0" smtClean="0">
                <a:solidFill>
                  <a:schemeClr val="accent1"/>
                </a:solidFill>
              </a:rPr>
              <a:t>„A történelem nemcsak az élet tanítómestere, hanem súlyos teher is.”</a:t>
            </a:r>
          </a:p>
          <a:p>
            <a:pPr marL="3657600" lvl="8" indent="0">
              <a:buNone/>
            </a:pPr>
            <a:r>
              <a:rPr lang="hu-HU" sz="2800" b="1" dirty="0" smtClean="0"/>
              <a:t>Tony </a:t>
            </a:r>
            <a:r>
              <a:rPr lang="hu-HU" sz="2800" b="1" dirty="0" err="1" smtClean="0"/>
              <a:t>Judt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67330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5400" b="1" dirty="0" smtClean="0"/>
              <a:t>Órarend</a:t>
            </a:r>
            <a:endParaRPr lang="hu-HU" sz="54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29736" y="791898"/>
            <a:ext cx="6281873" cy="5248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hu-HU" sz="2400" b="1" dirty="0" smtClean="0"/>
          </a:p>
          <a:p>
            <a:pPr marL="0" indent="0">
              <a:buNone/>
            </a:pPr>
            <a:r>
              <a:rPr lang="hu-HU" sz="2400" b="1" dirty="0" smtClean="0"/>
              <a:t>10.05 – 10.50 Világok harca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Szünet</a:t>
            </a:r>
          </a:p>
          <a:p>
            <a:pPr marL="0" indent="0">
              <a:buNone/>
            </a:pPr>
            <a:r>
              <a:rPr lang="hu-HU" sz="2400" b="1" dirty="0" smtClean="0"/>
              <a:t>11.00 – 11.45 </a:t>
            </a:r>
            <a:r>
              <a:rPr lang="hu-HU" sz="2400" b="1" dirty="0"/>
              <a:t>Koncepciós </a:t>
            </a:r>
            <a:r>
              <a:rPr lang="hu-HU" sz="2400" b="1" dirty="0" smtClean="0"/>
              <a:t>perek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Szünet</a:t>
            </a:r>
          </a:p>
          <a:p>
            <a:pPr marL="0" indent="0">
              <a:buNone/>
            </a:pPr>
            <a:r>
              <a:rPr lang="hu-HU" sz="2400" b="1" dirty="0" smtClean="0"/>
              <a:t>11.55 – 12.40 Táborok – a bolsevik pokol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>
                <a:solidFill>
                  <a:srgbClr val="FF0000"/>
                </a:solidFill>
              </a:rPr>
              <a:t>Nagyszünet</a:t>
            </a:r>
          </a:p>
          <a:p>
            <a:pPr marL="0" indent="0">
              <a:buNone/>
            </a:pPr>
            <a:r>
              <a:rPr lang="hu-HU" sz="2400" b="1" dirty="0" smtClean="0"/>
              <a:t>14.00 – 15.00 Magyar ellenállás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Szünet</a:t>
            </a:r>
          </a:p>
          <a:p>
            <a:pPr marL="0" indent="0">
              <a:buNone/>
            </a:pPr>
            <a:r>
              <a:rPr lang="hu-HU" sz="2400" b="1" dirty="0" smtClean="0"/>
              <a:t>15.15 – 16.15 Az 1956-os forradalom és szabadságharc</a:t>
            </a:r>
          </a:p>
          <a:p>
            <a:pPr marL="0" indent="0">
              <a:buNone/>
            </a:pPr>
            <a:endParaRPr lang="hu-HU" sz="2400" b="1" dirty="0"/>
          </a:p>
          <a:p>
            <a:pPr marL="0" indent="0">
              <a:buNone/>
            </a:pP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371274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8000" b="1" dirty="0" smtClean="0"/>
              <a:t>1917</a:t>
            </a:r>
            <a:endParaRPr lang="hu-HU" sz="8000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022" y="135466"/>
            <a:ext cx="11988801" cy="654755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595538" y="3224578"/>
            <a:ext cx="2338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b="1" dirty="0" smtClean="0"/>
              <a:t>1917</a:t>
            </a:r>
            <a:endParaRPr lang="hu-HU" sz="6000" b="1" dirty="0"/>
          </a:p>
        </p:txBody>
      </p:sp>
    </p:spTree>
    <p:extLst>
      <p:ext uri="{BB962C8B-B14F-4D97-AF65-F5344CB8AC3E}">
        <p14:creationId xmlns:p14="http://schemas.microsoft.com/office/powerpoint/2010/main" val="2670440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8632" y="2348089"/>
            <a:ext cx="3498979" cy="2427111"/>
          </a:xfrm>
        </p:spPr>
        <p:txBody>
          <a:bodyPr>
            <a:normAutofit/>
          </a:bodyPr>
          <a:lstStyle/>
          <a:p>
            <a:r>
              <a:rPr lang="hu-HU" sz="4800" b="1" dirty="0" err="1"/>
              <a:t>w</a:t>
            </a:r>
            <a:r>
              <a:rPr lang="hu-HU" sz="4800" b="1" dirty="0" err="1" smtClean="0"/>
              <a:t>ilsonizmus</a:t>
            </a:r>
            <a:r>
              <a:rPr lang="hu-HU" sz="4800" b="1" dirty="0" smtClean="0"/>
              <a:t/>
            </a:r>
            <a:br>
              <a:rPr lang="hu-HU" sz="4800" b="1" dirty="0" smtClean="0"/>
            </a:br>
            <a:r>
              <a:rPr lang="hu-HU" sz="4800" b="1" dirty="0" smtClean="0"/>
              <a:t>leninizmus</a:t>
            </a:r>
            <a:endParaRPr lang="hu-HU" sz="4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922" y="-90311"/>
            <a:ext cx="78043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31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74" name="Picture 2" descr="https://cdni.rbth.com/rbthmedia/images/2018.09/original/5b9626b515e9f901ee6c93f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1" y="0"/>
            <a:ext cx="11243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914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/>
              <a:t>Miért nehéz?</a:t>
            </a:r>
            <a:br>
              <a:rPr lang="hu-HU" b="1" dirty="0" smtClean="0"/>
            </a:br>
            <a:r>
              <a:rPr lang="hu-HU" b="1" dirty="0" smtClean="0"/>
              <a:t>A </a:t>
            </a:r>
            <a:r>
              <a:rPr lang="hu-HU" b="1" dirty="0"/>
              <a:t>k</a:t>
            </a:r>
            <a:r>
              <a:rPr lang="hu-HU" b="1" dirty="0" smtClean="0"/>
              <a:t>ettős mérce kérdése</a:t>
            </a:r>
            <a:endParaRPr lang="hu-HU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4943" y="642783"/>
            <a:ext cx="7194055" cy="53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6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brightnessContrast bright="14000" contrast="6000"/>
                    </a14:imgEffect>
                  </a14:imgLayer>
                </a14:imgProps>
              </a:ext>
            </a:extLst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4800" b="1" dirty="0" smtClean="0"/>
              <a:t>Kolima </a:t>
            </a:r>
            <a:br>
              <a:rPr lang="hu-HU" sz="4800" b="1" dirty="0" smtClean="0"/>
            </a:br>
            <a:r>
              <a:rPr lang="hu-HU" sz="4800" b="1" dirty="0" smtClean="0"/>
              <a:t>és Auschwitz</a:t>
            </a:r>
            <a:br>
              <a:rPr lang="hu-HU" sz="4800" b="1" dirty="0" smtClean="0"/>
            </a:br>
            <a:r>
              <a:rPr lang="hu-HU" sz="4800" b="1" dirty="0" smtClean="0"/>
              <a:t>a lövészárkok gyermekei </a:t>
            </a:r>
            <a:br>
              <a:rPr lang="hu-HU" sz="4800" b="1" dirty="0" smtClean="0"/>
            </a:br>
            <a:endParaRPr lang="hu-HU" sz="4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Fajok vagy osztályok megsemmisítése ugyanaz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Abszolút ellenség fogalma mint hasonlóság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A társadalmi viselkedés </a:t>
            </a:r>
            <a:r>
              <a:rPr lang="hu-HU" sz="2400" b="1" dirty="0" err="1" smtClean="0"/>
              <a:t>brutalizálódása</a:t>
            </a:r>
            <a:r>
              <a:rPr lang="hu-HU" sz="2400" b="1" dirty="0" smtClean="0"/>
              <a:t> (1914</a:t>
            </a:r>
            <a:r>
              <a:rPr lang="hu-HU" sz="2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  <a:r>
              <a:rPr lang="hu-HU" sz="2400" b="1" dirty="0" smtClean="0">
                <a:cs typeface="Calibri Light" panose="020F0302020204030204" pitchFamily="34" charset="0"/>
              </a:rPr>
              <a:t>1918)</a:t>
            </a:r>
            <a:endParaRPr lang="hu-HU" sz="2400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Szovjetunió, a </a:t>
            </a:r>
            <a:r>
              <a:rPr lang="hu-HU" sz="2400" b="1" dirty="0">
                <a:solidFill>
                  <a:schemeClr val="accent1"/>
                </a:solidFill>
              </a:rPr>
              <a:t>szövetséges </a:t>
            </a:r>
            <a:endParaRPr lang="hu-HU" sz="2400" b="1" dirty="0" smtClean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u-HU" sz="2400" b="1" dirty="0" smtClean="0"/>
              <a:t>Sztálin–Hitler (Molotov–Ribbentrop)-paktum = a totalitárius </a:t>
            </a:r>
            <a:r>
              <a:rPr lang="hu-HU" sz="2400" b="1" dirty="0"/>
              <a:t>diktatúrák áldozatainak európai </a:t>
            </a:r>
            <a:r>
              <a:rPr lang="hu-HU" sz="2400" b="1" dirty="0" smtClean="0"/>
              <a:t>emléknapja (augusztus 23.)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895335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b="1" dirty="0" smtClean="0"/>
              <a:t>A szülők, nagyszülők generációs tapasztalata</a:t>
            </a:r>
            <a:endParaRPr lang="hu-HU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5251" y="1122219"/>
            <a:ext cx="7099069" cy="443899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729943" y="3167149"/>
            <a:ext cx="2131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 err="1"/>
              <a:t>Enver</a:t>
            </a:r>
            <a:r>
              <a:rPr lang="hu-HU" sz="3600" b="1" dirty="0"/>
              <a:t> Hoxha</a:t>
            </a:r>
          </a:p>
        </p:txBody>
      </p:sp>
    </p:spTree>
    <p:extLst>
      <p:ext uri="{BB962C8B-B14F-4D97-AF65-F5344CB8AC3E}">
        <p14:creationId xmlns:p14="http://schemas.microsoft.com/office/powerpoint/2010/main" val="136469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>Műtárgy =</a:t>
            </a: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>emberi sors,  személyesen megélt történet 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hu-HU" sz="2000" b="1" dirty="0" smtClean="0"/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  <a:p>
            <a:r>
              <a:rPr lang="hu-HU" sz="2000" b="1" dirty="0" smtClean="0"/>
              <a:t>9000 </a:t>
            </a:r>
            <a:r>
              <a:rPr lang="hu-HU" sz="2000" b="1" dirty="0" smtClean="0"/>
              <a:t>tárgy és dokumentum</a:t>
            </a:r>
            <a:endParaRPr lang="hu-HU" sz="2000" b="1" dirty="0" smtClean="0"/>
          </a:p>
          <a:p>
            <a:r>
              <a:rPr lang="hu-HU" sz="2000" b="1" dirty="0" smtClean="0"/>
              <a:t>1544 forrásértékű fénykép</a:t>
            </a:r>
          </a:p>
          <a:p>
            <a:r>
              <a:rPr lang="hu-HU" sz="2000" b="1" dirty="0" smtClean="0">
                <a:solidFill>
                  <a:schemeClr val="accent1"/>
                </a:solidFill>
              </a:rPr>
              <a:t>Több mint 33 ezer perc videófelvétel</a:t>
            </a:r>
          </a:p>
          <a:p>
            <a:r>
              <a:rPr lang="hu-HU" sz="2000" b="1" dirty="0" smtClean="0"/>
              <a:t>≈ 350 000 látogató (2018)</a:t>
            </a:r>
          </a:p>
          <a:p>
            <a:r>
              <a:rPr lang="hu-HU" sz="2000" b="1" dirty="0" smtClean="0"/>
              <a:t>113 176 diák (2018)</a:t>
            </a:r>
            <a:endParaRPr lang="hu-HU" sz="20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719" y="0"/>
            <a:ext cx="5719281" cy="3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93954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2288</TotalTime>
  <Words>515</Words>
  <Application>Microsoft Office PowerPoint</Application>
  <PresentationFormat>Szélesvásznú</PresentationFormat>
  <Paragraphs>89</Paragraphs>
  <Slides>19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Chivo</vt:lpstr>
      <vt:lpstr>Rockwell</vt:lpstr>
      <vt:lpstr>Wingdings</vt:lpstr>
      <vt:lpstr>Atlas</vt:lpstr>
      <vt:lpstr>VILÁGOK HARCA  1945  ̶ 1956 (1991)</vt:lpstr>
      <vt:lpstr>Órarend</vt:lpstr>
      <vt:lpstr>1917</vt:lpstr>
      <vt:lpstr>wilsonizmus leninizmus</vt:lpstr>
      <vt:lpstr>PowerPoint-bemutató</vt:lpstr>
      <vt:lpstr>Miért nehéz? A kettős mérce kérdése</vt:lpstr>
      <vt:lpstr>Kolima  és Auschwitz a lövészárkok gyermekei  </vt:lpstr>
      <vt:lpstr>A szülők, nagyszülők generációs tapasztalata</vt:lpstr>
      <vt:lpstr>Műtárgy = emberi sors,  személyesen megélt történet </vt:lpstr>
      <vt:lpstr>Univerzalizáló tömegideológiák</vt:lpstr>
      <vt:lpstr>Hidegháború vagy birodalomépítés?</vt:lpstr>
      <vt:lpstr>A hidegháború eredete és válságai</vt:lpstr>
      <vt:lpstr>Kelet-Európa = szovjet politikai-katonai tömb</vt:lpstr>
      <vt:lpstr>Ütközőzónák</vt:lpstr>
      <vt:lpstr>1945 ̶  1956 Kétpólusú világ</vt:lpstr>
      <vt:lpstr>Miért az USA győzött?</vt:lpstr>
      <vt:lpstr>PowerPoint-bemutató</vt:lpstr>
      <vt:lpstr>PowerPoint-bemutató</vt:lpstr>
      <vt:lpstr>bvarga.judit@ terrorhaza.hu </vt:lpstr>
    </vt:vector>
  </TitlesOfParts>
  <Company>KKETTK Közalpítvány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Bertáné Varga Judit</dc:creator>
  <cp:lastModifiedBy>Bertáné Varga Judit</cp:lastModifiedBy>
  <cp:revision>137</cp:revision>
  <dcterms:created xsi:type="dcterms:W3CDTF">2017-06-22T09:05:56Z</dcterms:created>
  <dcterms:modified xsi:type="dcterms:W3CDTF">2019-03-07T13:25:51Z</dcterms:modified>
</cp:coreProperties>
</file>