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92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5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03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15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09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72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81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8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98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5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1F08-8A1F-4B05-9AB0-6AC0D116EDC1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97A4-A612-4CBF-9265-4B927EDA6C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3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Baskerville Old Face" panose="02020602080505020303" pitchFamily="18" charset="0"/>
              </a:rPr>
              <a:t>A magyar állam újjászervezése az I. világháború után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Képtalálat a következőre: „1918 monarchi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18"/>
            <a:ext cx="3026535" cy="18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a Hungary Country History med (1919-1938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3673350"/>
            <a:ext cx="4915437" cy="3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latin typeface="Baskerville Old Face" panose="02020602080505020303" pitchFamily="18" charset="0"/>
              </a:rPr>
              <a:t>g</a:t>
            </a:r>
            <a:r>
              <a:rPr lang="hu-HU" sz="4800" b="1" dirty="0" smtClean="0">
                <a:latin typeface="Baskerville Old Face" panose="02020602080505020303" pitchFamily="18" charset="0"/>
              </a:rPr>
              <a:t>róf Bethlen István</a:t>
            </a:r>
            <a:endParaRPr lang="hu-HU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Képtalálat a következőre: „bethlen istvá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1830779"/>
            <a:ext cx="352425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bethlen istvá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65" y="1819477"/>
            <a:ext cx="3456893" cy="48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bethlen család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49" y="2464931"/>
            <a:ext cx="2665595" cy="33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186" y="528034"/>
            <a:ext cx="10735614" cy="6329966"/>
          </a:xfrm>
        </p:spPr>
        <p:txBody>
          <a:bodyPr>
            <a:normAutofit fontScale="92500"/>
          </a:bodyPr>
          <a:lstStyle/>
          <a:p>
            <a:r>
              <a:rPr lang="hu-HU" sz="4800" b="1" dirty="0" smtClean="0">
                <a:latin typeface="Baskerville Old Face" panose="02020602080505020303" pitchFamily="18" charset="0"/>
              </a:rPr>
              <a:t>Stabilitás:</a:t>
            </a:r>
          </a:p>
          <a:p>
            <a:endParaRPr lang="hu-HU" dirty="0" smtClean="0"/>
          </a:p>
          <a:p>
            <a:r>
              <a:rPr lang="hu-HU" sz="3200" b="1" dirty="0" smtClean="0">
                <a:latin typeface="Baskerville Old Face" panose="02020602080505020303" pitchFamily="18" charset="0"/>
              </a:rPr>
              <a:t>Bethlen-Peyer</a:t>
            </a:r>
            <a:r>
              <a:rPr lang="hu-HU" sz="3200" dirty="0" smtClean="0">
                <a:latin typeface="Baskerville Old Face" panose="02020602080505020303" pitchFamily="18" charset="0"/>
              </a:rPr>
              <a:t> paktum megkötése (kiegyezés a szocdemekkel) 1921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Magyar Nemzeti Bank létrehozása 1924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Népszövetségi kölcsön megszerzése 1924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Új vámrendszer kidolgozása </a:t>
            </a:r>
            <a:r>
              <a:rPr lang="hu-HU" sz="3200" b="1" dirty="0" smtClean="0">
                <a:latin typeface="Baskerville Old Face" panose="02020602080505020303" pitchFamily="18" charset="0"/>
              </a:rPr>
              <a:t>1924</a:t>
            </a:r>
            <a:r>
              <a:rPr lang="hu-HU" sz="32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1929: 70%-os</a:t>
            </a:r>
            <a:r>
              <a:rPr lang="hu-HU" sz="32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ipari növekedés</a:t>
            </a:r>
            <a:endParaRPr lang="hu-HU" sz="3200" dirty="0" smtClean="0">
              <a:latin typeface="Baskerville Old Face" panose="02020602080505020303" pitchFamily="18" charset="0"/>
            </a:endParaRPr>
          </a:p>
          <a:p>
            <a:r>
              <a:rPr lang="hu-HU" sz="3200" b="1" dirty="0" smtClean="0">
                <a:latin typeface="Baskerville Old Face" panose="02020602080505020303" pitchFamily="18" charset="0"/>
              </a:rPr>
              <a:t>Pengő</a:t>
            </a:r>
            <a:r>
              <a:rPr lang="hu-HU" sz="3200" dirty="0" smtClean="0">
                <a:latin typeface="Baskerville Old Face" panose="02020602080505020303" pitchFamily="18" charset="0"/>
              </a:rPr>
              <a:t> bevezetése 1927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Kötelező egészségbiztosítási rendszer kiterjesztése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Kórházi ágyak számának növekedése, </a:t>
            </a:r>
            <a:r>
              <a:rPr lang="hu-HU" sz="3200" dirty="0" err="1" smtClean="0">
                <a:latin typeface="Baskerville Old Face" panose="02020602080505020303" pitchFamily="18" charset="0"/>
              </a:rPr>
              <a:t>orvoslétszám</a:t>
            </a:r>
            <a:r>
              <a:rPr lang="hu-HU" sz="3200" dirty="0" smtClean="0">
                <a:latin typeface="Baskerville Old Face" panose="02020602080505020303" pitchFamily="18" charset="0"/>
              </a:rPr>
              <a:t> emelése</a:t>
            </a:r>
          </a:p>
          <a:p>
            <a:r>
              <a:rPr lang="hu-HU" sz="3200" dirty="0" smtClean="0">
                <a:latin typeface="Baskerville Old Face" panose="02020602080505020303" pitchFamily="18" charset="0"/>
              </a:rPr>
              <a:t>Jó viszonyra való törekvés </a:t>
            </a:r>
            <a:r>
              <a:rPr lang="hu-HU" sz="3200" b="1" dirty="0" smtClean="0">
                <a:latin typeface="Baskerville Old Face" panose="02020602080505020303" pitchFamily="18" charset="0"/>
              </a:rPr>
              <a:t>Angliával</a:t>
            </a:r>
            <a:r>
              <a:rPr lang="hu-HU" sz="3200" dirty="0" smtClean="0">
                <a:latin typeface="Baskerville Old Face" panose="02020602080505020303" pitchFamily="18" charset="0"/>
              </a:rPr>
              <a:t> és </a:t>
            </a:r>
            <a:r>
              <a:rPr lang="hu-HU" sz="3200" b="1" dirty="0" smtClean="0">
                <a:latin typeface="Baskerville Old Face" panose="02020602080505020303" pitchFamily="18" charset="0"/>
              </a:rPr>
              <a:t>Olaszországgal</a:t>
            </a:r>
          </a:p>
          <a:p>
            <a:r>
              <a:rPr lang="hu-HU" sz="3200" b="1" dirty="0" smtClean="0">
                <a:latin typeface="Baskerville Old Face" panose="02020602080505020303" pitchFamily="18" charset="0"/>
              </a:rPr>
              <a:t>Magyar-olasz </a:t>
            </a:r>
            <a:r>
              <a:rPr lang="hu-HU" sz="3200" dirty="0" smtClean="0">
                <a:latin typeface="Baskerville Old Face" panose="02020602080505020303" pitchFamily="18" charset="0"/>
              </a:rPr>
              <a:t>barátsági szerződés 1927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latin typeface="Baskerville Old Face" panose="02020602080505020303" pitchFamily="18" charset="0"/>
              </a:rPr>
              <a:t>gróf Klebelsberg Kunó 1875-1932</a:t>
            </a:r>
            <a:endParaRPr lang="hu-HU" sz="5400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Képtalálat a következőre: „klebelsber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03" y="1429295"/>
            <a:ext cx="6793593" cy="53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latin typeface="Baskerville Old Face" panose="02020602080505020303" pitchFamily="18" charset="0"/>
              </a:rPr>
              <a:t>Oktatáspolitikája alappillérei</a:t>
            </a:r>
            <a:endParaRPr lang="hu-HU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93370"/>
            <a:ext cx="10515600" cy="5464629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Baskerville Old Face" panose="02020602080505020303" pitchFamily="18" charset="0"/>
              </a:rPr>
              <a:t>Új kultúrpolitikai megalkotása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új világnézeti alap, amely a polgárok önbecsülését visszaadta: keresztény-nemzeti ideológia</a:t>
            </a:r>
          </a:p>
          <a:p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Kultúrfölény elve: „A magyar hazát ma elsősorban nem a kard, hanem a kultúra tarthatja meg és teheti ismét naggyá.” (Klebelsberg)</a:t>
            </a:r>
          </a:p>
          <a:p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Budapest-centrikusság </a:t>
            </a:r>
            <a:r>
              <a:rPr lang="hu-HU" sz="360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helyett többközpontúság 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(Szeged, Debrecen, Pécs)</a:t>
            </a:r>
          </a:p>
          <a:p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Alföldi régió határozott fejlesztése</a:t>
            </a:r>
            <a:endParaRPr lang="hu-HU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8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alföld 1920-as évek fortep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" y="0"/>
            <a:ext cx="3581201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alföld 1920-as évek fortepa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5" y="688975"/>
            <a:ext cx="8200572" cy="54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alföld 1920-as évek fortepan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7" y="3676650"/>
            <a:ext cx="2247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5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budapest 1925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114"/>
            <a:ext cx="5715000" cy="44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budapest 1925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65" y="0"/>
            <a:ext cx="6494136" cy="410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0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éptalálat a következőre: „budapest 1930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022520" cy="37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budapest 1930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29" y="3208694"/>
            <a:ext cx="5457371" cy="36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éptalálat a következőre: „budapest 1930 reklámok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40" y="-3377"/>
            <a:ext cx="2296631" cy="32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éptalálat a következőre: „budapest 1930 reklámok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24" y="3853543"/>
            <a:ext cx="2508161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3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askerville Old Face" panose="02020602080505020303" pitchFamily="18" charset="0"/>
              </a:rPr>
              <a:t>„A lefegyverzett ország honvédelmi tárcája a kultusztárca kell hogy legyen”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1926. január: az új kultúrpolitika meghirdetése (hangsúly a természettudományok prioritásán)</a:t>
            </a:r>
          </a:p>
          <a:p>
            <a:r>
              <a:rPr lang="hu-HU" sz="3600" dirty="0" smtClean="0"/>
              <a:t>XX. Századra kiemelt lett a fizika, kémia, orvostudomány, technikatudomány</a:t>
            </a:r>
          </a:p>
          <a:p>
            <a:r>
              <a:rPr lang="hu-HU" sz="3600" dirty="0" err="1" smtClean="0"/>
              <a:t>Kultúrdiplomácia</a:t>
            </a:r>
            <a:r>
              <a:rPr lang="hu-HU" sz="3600" dirty="0" smtClean="0"/>
              <a:t> kiemelt szerepben </a:t>
            </a:r>
            <a:r>
              <a:rPr lang="hu-HU" sz="3600" b="1" dirty="0" smtClean="0"/>
              <a:t>(Collegium Hungaricumok)</a:t>
            </a:r>
          </a:p>
          <a:p>
            <a:r>
              <a:rPr lang="hu-HU" sz="3600" dirty="0" smtClean="0"/>
              <a:t>Női emancipáció a tudományban (közép- és felsőfokú képzésük lehetőségét törvény biztosította)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926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f/Regola_-_pal_Falconieri_verso_Tevere_1200340.JPG/800px-Regola_-_pal_Falconieri_verso_Tevere_1200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284686" cy="47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4/4b/Collegium_Hungaricum_Berlin.jpg/800px-Collegium_Hungaricum_Ber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57" y="2565309"/>
            <a:ext cx="5733143" cy="42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8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49943"/>
            <a:ext cx="10515600" cy="572702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u-HU" sz="4000" b="1" dirty="0" smtClean="0">
                <a:latin typeface="Baskerville Old Face" panose="02020602080505020303" pitchFamily="18" charset="0"/>
              </a:rPr>
              <a:t>Népiskolák</a:t>
            </a:r>
            <a:r>
              <a:rPr lang="hu-HU" sz="4000" dirty="0" smtClean="0">
                <a:latin typeface="Baskerville Old Face" panose="02020602080505020303" pitchFamily="18" charset="0"/>
              </a:rPr>
              <a:t> (mindenki tanulhasson) </a:t>
            </a:r>
            <a:r>
              <a:rPr lang="hu-HU" sz="40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 a 4 polgárit követően számtalan képzéstípusból lehetett választani pl. felső ipari iskola, polgári iskola, felső kereskedelmi iskola, reáliskola stb.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Óvodaépítések</a:t>
            </a:r>
            <a:r>
              <a:rPr lang="hu-HU" sz="40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(munkásszülők a gyárban)</a:t>
            </a:r>
            <a:endParaRPr lang="hu-HU" sz="4000" dirty="0" smtClean="0">
              <a:latin typeface="Baskerville Old Face" panose="02020602080505020303" pitchFamily="18" charset="0"/>
            </a:endParaRPr>
          </a:p>
          <a:p>
            <a:r>
              <a:rPr lang="hu-HU" sz="4000" dirty="0" smtClean="0">
                <a:latin typeface="Baskerville Old Face" panose="02020602080505020303" pitchFamily="18" charset="0"/>
              </a:rPr>
              <a:t>Kulturális intézmények (Opera, Zeneakadémia stb.) megmentése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</a:rPr>
              <a:t>Egyetemfejlesztések</a:t>
            </a:r>
            <a:r>
              <a:rPr lang="hu-HU" sz="4000" dirty="0" smtClean="0">
                <a:latin typeface="Baskerville Old Face" panose="02020602080505020303" pitchFamily="18" charset="0"/>
              </a:rPr>
              <a:t> (Szeged, Pécs, Debrecen, Budapest)</a:t>
            </a:r>
          </a:p>
          <a:p>
            <a:r>
              <a:rPr lang="hu-HU" sz="4000" dirty="0" smtClean="0">
                <a:latin typeface="Baskerville Old Face" panose="02020602080505020303" pitchFamily="18" charset="0"/>
              </a:rPr>
              <a:t>Tudományos kongresszusok szervezése, ösztöndíjak létrehozása</a:t>
            </a:r>
            <a:endParaRPr lang="hu-HU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Baskerville Old Face" panose="02020602080505020303" pitchFamily="18" charset="0"/>
              </a:rPr>
              <a:t>Történelmi előzmények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306096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askerville Old Face" panose="02020602080505020303" pitchFamily="18" charset="0"/>
              </a:rPr>
              <a:t>Első világháború: </a:t>
            </a:r>
            <a:r>
              <a:rPr lang="hu-HU" sz="3600" b="1" dirty="0" smtClean="0">
                <a:latin typeface="Baskerville Old Face" panose="02020602080505020303" pitchFamily="18" charset="0"/>
              </a:rPr>
              <a:t>1914-1918</a:t>
            </a:r>
          </a:p>
          <a:p>
            <a:r>
              <a:rPr lang="hu-HU" sz="3600" dirty="0" smtClean="0">
                <a:latin typeface="Baskerville Old Face" panose="02020602080505020303" pitchFamily="18" charset="0"/>
              </a:rPr>
              <a:t>Hazánk az </a:t>
            </a:r>
            <a:r>
              <a:rPr lang="hu-HU" sz="3600" b="1" dirty="0" smtClean="0">
                <a:latin typeface="Baskerville Old Face" panose="02020602080505020303" pitchFamily="18" charset="0"/>
              </a:rPr>
              <a:t>Osztrák-Magyar Monarchia </a:t>
            </a:r>
            <a:r>
              <a:rPr lang="hu-HU" sz="3600" dirty="0" smtClean="0">
                <a:latin typeface="Baskerville Old Face" panose="02020602080505020303" pitchFamily="18" charset="0"/>
              </a:rPr>
              <a:t>részeként vesz részt az eseményekben </a:t>
            </a:r>
          </a:p>
          <a:p>
            <a:r>
              <a:rPr lang="hu-HU" sz="3600" b="1" dirty="0" smtClean="0">
                <a:latin typeface="Baskerville Old Face" panose="02020602080505020303" pitchFamily="18" charset="0"/>
              </a:rPr>
              <a:t>Tisza István </a:t>
            </a:r>
            <a:r>
              <a:rPr lang="hu-HU" sz="3600" dirty="0" smtClean="0">
                <a:latin typeface="Baskerville Old Face" panose="02020602080505020303" pitchFamily="18" charset="0"/>
              </a:rPr>
              <a:t>miniszterelnök kifejezetten háborúellenes volt</a:t>
            </a:r>
          </a:p>
          <a:p>
            <a:r>
              <a:rPr lang="hu-HU" sz="3600" dirty="0" smtClean="0">
                <a:latin typeface="Baskerville Old Face" panose="02020602080505020303" pitchFamily="18" charset="0"/>
              </a:rPr>
              <a:t>A </a:t>
            </a:r>
            <a:r>
              <a:rPr lang="hu-HU" sz="3600" b="1" dirty="0" smtClean="0">
                <a:latin typeface="Baskerville Old Face" panose="02020602080505020303" pitchFamily="18" charset="0"/>
              </a:rPr>
              <a:t>9 milliós </a:t>
            </a:r>
            <a:r>
              <a:rPr lang="hu-HU" sz="3600" dirty="0" err="1" smtClean="0">
                <a:latin typeface="Baskerville Old Face" panose="02020602080505020303" pitchFamily="18" charset="0"/>
              </a:rPr>
              <a:t>K.u.K</a:t>
            </a:r>
            <a:r>
              <a:rPr lang="hu-HU" sz="3600" dirty="0" smtClean="0">
                <a:latin typeface="Baskerville Old Face" panose="02020602080505020303" pitchFamily="18" charset="0"/>
              </a:rPr>
              <a:t>. hadseregből </a:t>
            </a:r>
            <a:r>
              <a:rPr lang="hu-HU" sz="3600" b="1" dirty="0" smtClean="0">
                <a:latin typeface="Baskerville Old Face" panose="02020602080505020303" pitchFamily="18" charset="0"/>
              </a:rPr>
              <a:t>3,4</a:t>
            </a:r>
            <a:r>
              <a:rPr lang="hu-HU" sz="3600" dirty="0" smtClean="0">
                <a:latin typeface="Baskerville Old Face" panose="02020602080505020303" pitchFamily="18" charset="0"/>
              </a:rPr>
              <a:t> millió fő származott magyar területekről </a:t>
            </a:r>
          </a:p>
          <a:p>
            <a:r>
              <a:rPr lang="hu-HU" sz="3600" dirty="0" smtClean="0">
                <a:latin typeface="Baskerville Old Face" panose="02020602080505020303" pitchFamily="18" charset="0"/>
              </a:rPr>
              <a:t>Közel </a:t>
            </a:r>
            <a:r>
              <a:rPr lang="hu-HU" sz="3600" b="1" dirty="0" smtClean="0">
                <a:latin typeface="Baskerville Old Face" panose="02020602080505020303" pitchFamily="18" charset="0"/>
              </a:rPr>
              <a:t>700</a:t>
            </a:r>
            <a:r>
              <a:rPr lang="hu-HU" sz="3600" dirty="0" smtClean="0">
                <a:latin typeface="Baskerville Old Face" panose="02020602080505020303" pitchFamily="18" charset="0"/>
              </a:rPr>
              <a:t> ezer fős veszteség érte hazánkat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f/f0/Indul_az_%C3%BCnnepi_me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15314" cy="36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zegediDomFotoThalerTam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5" y="3597331"/>
            <a:ext cx="5776685" cy="3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20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debreceni egyetem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5118" cy="31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 a következőre: „szte egyete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3" y="3277704"/>
            <a:ext cx="9267826" cy="34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éptalálat a következőre: „pécsi egyetem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05" y="0"/>
            <a:ext cx="3980995" cy="29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3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éptalálat a következőre: „nemzeti sportuszod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0686" cy="39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ftc stadion rége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3539095"/>
            <a:ext cx="5254171" cy="33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old football ball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052939"/>
            <a:ext cx="2613478" cy="27232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52093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éptalálat a következőre: „klebelsberg reformja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7314" cy="30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2229412"/>
            <a:ext cx="6284686" cy="46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éptalálat a következőre: „tanyasi iskol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576"/>
            <a:ext cx="5907421" cy="38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éptalálat a következőre: „tanyasi iskol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0"/>
            <a:ext cx="6284686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82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 a következőre: „tanyasi iskol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4114" cy="37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éptalálat a következőre: „tanyasi iskol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2535445"/>
            <a:ext cx="6487886" cy="43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7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éptalálat a következőre: „klebelsberg kuno sírja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94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éptalálat a következőre: „klebelsberg kuno szobor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97514"/>
            <a:ext cx="6096000" cy="31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éptalálat a következőre: „klebelsberg kuno szobor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2" y="2054"/>
            <a:ext cx="2089666" cy="34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éptalálat a következőre: „klebelsberg kuno szobor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0019" cy="36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Kapcsolódó k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89" y="3756307"/>
            <a:ext cx="2084176" cy="30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4" y="180465"/>
            <a:ext cx="34544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4816698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Baskerville Old Face" panose="02020602080505020303" pitchFamily="18" charset="0"/>
              </a:rPr>
              <a:t>1918</a:t>
            </a:r>
            <a:r>
              <a:rPr lang="hu-HU" sz="3600" dirty="0" smtClean="0">
                <a:latin typeface="Baskerville Old Face" panose="02020602080505020303" pitchFamily="18" charset="0"/>
              </a:rPr>
              <a:t> október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: „őszirózsás forradalom”  </a:t>
            </a:r>
          </a:p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Tapasztalatlan, </a:t>
            </a:r>
            <a:r>
              <a:rPr lang="hu-HU" sz="3600" dirty="0" err="1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naív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, minden történelmi belátást nélkülöző csoport Károlyi Mihály vezetésével</a:t>
            </a:r>
          </a:p>
          <a:p>
            <a:r>
              <a:rPr lang="hu-HU" sz="36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1919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március Tanácsköztársaság</a:t>
            </a:r>
          </a:p>
          <a:p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Magyarországi bolsevikok maroknyi csoportjának diktatúrája Kun Béla vezetésével</a:t>
            </a:r>
          </a:p>
          <a:p>
            <a:r>
              <a:rPr lang="hu-HU" sz="36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Román</a:t>
            </a:r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megszállás</a:t>
            </a:r>
          </a:p>
          <a:p>
            <a:r>
              <a:rPr lang="hu-HU" sz="3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Nyersanyag, élelmiszer, értékek elszállítása Romániába</a:t>
            </a:r>
          </a:p>
          <a:p>
            <a:endParaRPr lang="hu-HU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károlyi mihál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0054" cy="48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kun bél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0"/>
            <a:ext cx="3395730" cy="49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román megszállás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74" y="3133724"/>
            <a:ext cx="55149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éptalálat a következőre: „lenin fiúk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31" y="176728"/>
            <a:ext cx="3517587" cy="26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8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latin typeface="Baskerville Old Face" panose="02020602080505020303" pitchFamily="18" charset="0"/>
              </a:rPr>
              <a:t>Harry Hill </a:t>
            </a:r>
            <a:r>
              <a:rPr lang="hu-HU" sz="5400" b="1" dirty="0" err="1" smtClean="0">
                <a:latin typeface="Baskerville Old Face" panose="02020602080505020303" pitchFamily="18" charset="0"/>
              </a:rPr>
              <a:t>Bandholtz</a:t>
            </a:r>
            <a:r>
              <a:rPr lang="hu-HU" sz="5400" b="1" dirty="0" smtClean="0">
                <a:latin typeface="Baskerville Old Face" panose="02020602080505020303" pitchFamily="18" charset="0"/>
              </a:rPr>
              <a:t> 1919. 10. 05.</a:t>
            </a:r>
            <a:endParaRPr lang="hu-HU" sz="5400" b="1" dirty="0">
              <a:latin typeface="Baskerville Old Face" panose="02020602080505020303" pitchFamily="18" charset="0"/>
            </a:endParaRPr>
          </a:p>
        </p:txBody>
      </p:sp>
      <p:pic>
        <p:nvPicPr>
          <p:cNvPr id="3078" name="Picture 6" descr="Képtalálat a következőre: „bandholtz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" y="1868555"/>
            <a:ext cx="2715769" cy="48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éptalálat a következőre: „romanian occupation budapes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2566206"/>
            <a:ext cx="5533474" cy="37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4" y="437881"/>
            <a:ext cx="3847526" cy="59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horthy miklós fiatalo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3" y="964215"/>
            <a:ext cx="5050907" cy="48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7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4262" y="300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latin typeface="Baskerville Old Face" panose="02020602080505020303" pitchFamily="18" charset="0"/>
              </a:rPr>
              <a:t>1920. </a:t>
            </a:r>
            <a:r>
              <a:rPr lang="hu-HU" sz="6000" b="1" dirty="0">
                <a:latin typeface="Baskerville Old Face" panose="02020602080505020303" pitchFamily="18" charset="0"/>
              </a:rPr>
              <a:t>j</a:t>
            </a:r>
            <a:r>
              <a:rPr lang="hu-HU" sz="6000" b="1" dirty="0" smtClean="0">
                <a:latin typeface="Baskerville Old Face" panose="02020602080505020303" pitchFamily="18" charset="0"/>
              </a:rPr>
              <a:t>únius 4.</a:t>
            </a:r>
            <a:endParaRPr lang="hu-HU" sz="6000" b="1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Képtalálat a következőre: „nagy trianon kastél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1758852"/>
            <a:ext cx="7696200" cy="49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9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0340"/>
          </a:xfrm>
        </p:spPr>
        <p:txBody>
          <a:bodyPr/>
          <a:lstStyle/>
          <a:p>
            <a:pPr algn="ctr"/>
            <a:r>
              <a:rPr lang="hu-HU" b="1" dirty="0" smtClean="0">
                <a:latin typeface="Baskerville Old Face" panose="02020602080505020303" pitchFamily="18" charset="0"/>
              </a:rPr>
              <a:t>Főbb következmények	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lnSpcReduction="10000"/>
          </a:bodyPr>
          <a:lstStyle/>
          <a:p>
            <a:r>
              <a:rPr lang="hu-HU" sz="4000" b="1" dirty="0" smtClean="0">
                <a:latin typeface="Baskerville Old Face" panose="02020602080505020303" pitchFamily="18" charset="0"/>
              </a:rPr>
              <a:t>282 000 km2</a:t>
            </a:r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93 000 km2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21 millió fő7,6 millió fő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Románia: 1 600 000 fő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Csehszlovákia: 880 000 fő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Jugoszlávia: 560 000 fő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Ausztria: 26 000 fő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Termőföld 61%, vasutak 62%, ipartelepek 57% faállomány 88%, kiépített utak 64% 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94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30309"/>
            <a:ext cx="10515600" cy="5602311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latin typeface="Baskerville Old Face" panose="02020602080505020303" pitchFamily="18" charset="0"/>
              </a:rPr>
              <a:t>Tudományos, kulturális élet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</a:rPr>
              <a:t>Egyetemek, iskolák, tudományos műhelyek elvesztése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</a:rPr>
              <a:t>Pozsony</a:t>
            </a:r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Pécs, KolozsvárSzeged,SelmecbányaSopron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Történelmi örökség helyszínei elvesznek pl.:</a:t>
            </a:r>
          </a:p>
          <a:p>
            <a:r>
              <a:rPr lang="hu-HU" sz="40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Házsongárdi temető, Déva vára, Madarasi-Hargita, kassai dóm, Kolozsvár, pozsonyi </a:t>
            </a:r>
            <a:r>
              <a:rPr lang="hu-HU" sz="4000" b="1" dirty="0" err="1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koronázótemplom</a:t>
            </a:r>
            <a:endParaRPr lang="hu-HU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0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442</Words>
  <Application>Microsoft Office PowerPoint</Application>
  <PresentationFormat>Egyéni</PresentationFormat>
  <Paragraphs>57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A magyar állam újjászervezése az I. világháború után</vt:lpstr>
      <vt:lpstr>Történelmi előzmények</vt:lpstr>
      <vt:lpstr>PowerPoint bemutató</vt:lpstr>
      <vt:lpstr>PowerPoint bemutató</vt:lpstr>
      <vt:lpstr>Harry Hill Bandholtz 1919. 10. 05.</vt:lpstr>
      <vt:lpstr>PowerPoint bemutató</vt:lpstr>
      <vt:lpstr>1920. június 4.</vt:lpstr>
      <vt:lpstr>Főbb következmények </vt:lpstr>
      <vt:lpstr>PowerPoint bemutató</vt:lpstr>
      <vt:lpstr>gróf Bethlen István</vt:lpstr>
      <vt:lpstr>PowerPoint bemutató</vt:lpstr>
      <vt:lpstr>gróf Klebelsberg Kunó 1875-1932</vt:lpstr>
      <vt:lpstr>Oktatáspolitikája alappillérei</vt:lpstr>
      <vt:lpstr>PowerPoint bemutató</vt:lpstr>
      <vt:lpstr>PowerPoint bemutató</vt:lpstr>
      <vt:lpstr>PowerPoint bemutató</vt:lpstr>
      <vt:lpstr>„A lefegyverzett ország honvédelmi tárcája a kultusztárca kell hogy legyen”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állam újjászervezése az I. világháború után</dc:title>
  <dc:creator>Kormányos Julianna</dc:creator>
  <cp:lastModifiedBy>Prekog Alfa Kft</cp:lastModifiedBy>
  <cp:revision>40</cp:revision>
  <dcterms:created xsi:type="dcterms:W3CDTF">2018-01-29T16:13:22Z</dcterms:created>
  <dcterms:modified xsi:type="dcterms:W3CDTF">2018-02-03T07:19:51Z</dcterms:modified>
</cp:coreProperties>
</file>