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  <p:sldMasterId id="2147483732" r:id="rId3"/>
  </p:sldMasterIdLst>
  <p:notesMasterIdLst>
    <p:notesMasterId r:id="rId91"/>
  </p:notesMasterIdLst>
  <p:sldIdLst>
    <p:sldId id="284" r:id="rId4"/>
    <p:sldId id="257" r:id="rId5"/>
    <p:sldId id="345" r:id="rId6"/>
    <p:sldId id="344" r:id="rId7"/>
    <p:sldId id="343" r:id="rId8"/>
    <p:sldId id="351" r:id="rId9"/>
    <p:sldId id="350" r:id="rId10"/>
    <p:sldId id="348" r:id="rId11"/>
    <p:sldId id="349" r:id="rId12"/>
    <p:sldId id="347" r:id="rId13"/>
    <p:sldId id="258" r:id="rId14"/>
    <p:sldId id="342" r:id="rId15"/>
    <p:sldId id="312" r:id="rId16"/>
    <p:sldId id="311" r:id="rId17"/>
    <p:sldId id="317" r:id="rId18"/>
    <p:sldId id="277" r:id="rId19"/>
    <p:sldId id="313" r:id="rId20"/>
    <p:sldId id="316" r:id="rId21"/>
    <p:sldId id="315" r:id="rId22"/>
    <p:sldId id="319" r:id="rId23"/>
    <p:sldId id="286" r:id="rId24"/>
    <p:sldId id="285" r:id="rId25"/>
    <p:sldId id="295" r:id="rId26"/>
    <p:sldId id="296" r:id="rId27"/>
    <p:sldId id="340" r:id="rId28"/>
    <p:sldId id="330" r:id="rId29"/>
    <p:sldId id="331" r:id="rId30"/>
    <p:sldId id="279" r:id="rId31"/>
    <p:sldId id="280" r:id="rId32"/>
    <p:sldId id="278" r:id="rId33"/>
    <p:sldId id="282" r:id="rId34"/>
    <p:sldId id="309" r:id="rId35"/>
    <p:sldId id="281" r:id="rId36"/>
    <p:sldId id="314" r:id="rId37"/>
    <p:sldId id="332" r:id="rId38"/>
    <p:sldId id="339" r:id="rId39"/>
    <p:sldId id="338" r:id="rId40"/>
    <p:sldId id="318" r:id="rId41"/>
    <p:sldId id="310" r:id="rId42"/>
    <p:sldId id="323" r:id="rId43"/>
    <p:sldId id="325" r:id="rId44"/>
    <p:sldId id="259" r:id="rId45"/>
    <p:sldId id="322" r:id="rId46"/>
    <p:sldId id="320" r:id="rId47"/>
    <p:sldId id="262" r:id="rId48"/>
    <p:sldId id="270" r:id="rId49"/>
    <p:sldId id="275" r:id="rId50"/>
    <p:sldId id="272" r:id="rId51"/>
    <p:sldId id="321" r:id="rId52"/>
    <p:sldId id="300" r:id="rId53"/>
    <p:sldId id="293" r:id="rId54"/>
    <p:sldId id="287" r:id="rId55"/>
    <p:sldId id="274" r:id="rId56"/>
    <p:sldId id="288" r:id="rId57"/>
    <p:sldId id="289" r:id="rId58"/>
    <p:sldId id="290" r:id="rId59"/>
    <p:sldId id="291" r:id="rId60"/>
    <p:sldId id="292" r:id="rId61"/>
    <p:sldId id="297" r:id="rId62"/>
    <p:sldId id="298" r:id="rId63"/>
    <p:sldId id="269" r:id="rId64"/>
    <p:sldId id="324" r:id="rId65"/>
    <p:sldId id="263" r:id="rId66"/>
    <p:sldId id="305" r:id="rId67"/>
    <p:sldId id="306" r:id="rId68"/>
    <p:sldId id="301" r:id="rId69"/>
    <p:sldId id="271" r:id="rId70"/>
    <p:sldId id="265" r:id="rId71"/>
    <p:sldId id="303" r:id="rId72"/>
    <p:sldId id="302" r:id="rId73"/>
    <p:sldId id="294" r:id="rId74"/>
    <p:sldId id="329" r:id="rId75"/>
    <p:sldId id="268" r:id="rId76"/>
    <p:sldId id="299" r:id="rId77"/>
    <p:sldId id="326" r:id="rId78"/>
    <p:sldId id="328" r:id="rId79"/>
    <p:sldId id="327" r:id="rId80"/>
    <p:sldId id="264" r:id="rId81"/>
    <p:sldId id="256" r:id="rId82"/>
    <p:sldId id="283" r:id="rId83"/>
    <p:sldId id="336" r:id="rId84"/>
    <p:sldId id="335" r:id="rId85"/>
    <p:sldId id="261" r:id="rId86"/>
    <p:sldId id="334" r:id="rId87"/>
    <p:sldId id="333" r:id="rId88"/>
    <p:sldId id="337" r:id="rId89"/>
    <p:sldId id="341" r:id="rId9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086" autoAdjust="0"/>
  </p:normalViewPr>
  <p:slideViewPr>
    <p:cSldViewPr>
      <p:cViewPr varScale="1">
        <p:scale>
          <a:sx n="69" d="100"/>
          <a:sy n="69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4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68D00-9275-4963-B345-BDEF9FC1388D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46582-C81E-4829-87E8-59A2DB1D85C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406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1</a:t>
            </a:fld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22</a:t>
            </a:fld>
            <a:endParaRPr 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Hosszú jegyesség – Javasolt részlet: </a:t>
            </a:r>
            <a:r>
              <a:rPr lang="hu-HU" sz="1200" dirty="0" smtClean="0"/>
              <a:t>00:01:28 – 00:11:55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23</a:t>
            </a:fld>
            <a:endParaRPr lang="hu-H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Az oldal csak 18 éven </a:t>
            </a:r>
            <a:r>
              <a:rPr lang="hu-HU" smtClean="0"/>
              <a:t>felülieknek ajánlott!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25</a:t>
            </a:fld>
            <a:endParaRPr lang="hu-H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26</a:t>
            </a:fld>
            <a:endParaRPr lang="hu-H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27</a:t>
            </a:fld>
            <a:endParaRPr lang="hu-H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</a:t>
            </a:r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32-es Honvéd Gyalogezredet 1741-ben alapította Mária Terézia (a királynő alakja megtalálható a szobor egyik domborművén is), és az ezred sok csatát megvívott működése során (a fontosabbak évszámmal együtt felsorolva láthatók a szobor talapzatának hátulján is). Az I. világháborúban azonban jelentős veszteséget szenvedett, ezt követően pedig, a trianoni rendelkezések hatására fel kellett oszlatni.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28</a:t>
            </a:fld>
            <a:endParaRPr lang="hu-H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>
                <a:solidFill>
                  <a:srgbClr val="002060"/>
                </a:solidFill>
              </a:rPr>
              <a:t>Mai napig egyébként vita övezi, hogy az eredeti szobor idősebb alak, a jobb oldali tábori vadász alakjában – néhány történész </a:t>
            </a:r>
            <a:r>
              <a:rPr lang="hu-HU" sz="1200" dirty="0" err="1" smtClean="0">
                <a:solidFill>
                  <a:srgbClr val="002060"/>
                </a:solidFill>
              </a:rPr>
              <a:t>Prónay</a:t>
            </a:r>
            <a:r>
              <a:rPr lang="hu-HU" sz="1200" dirty="0" smtClean="0">
                <a:solidFill>
                  <a:srgbClr val="002060"/>
                </a:solidFill>
              </a:rPr>
              <a:t> Pál katonatisztet, lajtai bánt, míg mások Kiss János altábornagyot (az emlékműállítás kezdeményezőjét) vélik felfedezni az arcvonásokban.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30</a:t>
            </a:fld>
            <a:endParaRPr lang="hu-H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37</a:t>
            </a:fld>
            <a:endParaRPr lang="hu-H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https://www.youtube.com/watch?v=9kYIhY9G4vU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41</a:t>
            </a:fld>
            <a:endParaRPr lang="hu-H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Szent Gellért tér, Trianon elleni tüntetés. Háttérben a Gellért-hegy oldalában a Sziklakápolna. Kép forrása: </a:t>
            </a:r>
            <a:r>
              <a:rPr lang="hu-H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Fortepan</a:t>
            </a:r>
            <a:endParaRPr lang="hu-HU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46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Barócsi Dezső sorozási papírja 1914-ből.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12</a:t>
            </a:fld>
            <a:endParaRPr lang="hu-H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 soproni</a:t>
            </a:r>
            <a:r>
              <a:rPr lang="hu-HU" baseline="0" dirty="0" smtClean="0"/>
              <a:t> népszavazás kapcsán készült plakát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48</a:t>
            </a:fld>
            <a:endParaRPr lang="hu-H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 soproni</a:t>
            </a:r>
            <a:r>
              <a:rPr lang="hu-HU" baseline="0" dirty="0" smtClean="0"/>
              <a:t> népszavazás kapcsán készült plakát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49</a:t>
            </a:fld>
            <a:endParaRPr lang="hu-H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Budapesti vagonlakók 1920-ban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50</a:t>
            </a:fld>
            <a:endParaRPr lang="hu-H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Decebal</a:t>
            </a:r>
            <a:r>
              <a:rPr lang="hu-HU" dirty="0" smtClean="0"/>
              <a:t> dák király 2004-ben átadott 55 méteres szobra a Vaskapunál. A román</a:t>
            </a:r>
            <a:r>
              <a:rPr lang="hu-HU" baseline="0" dirty="0" smtClean="0"/>
              <a:t> emlékmű Európa legnagyobb kőbe faragott szobra.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63</a:t>
            </a:fld>
            <a:endParaRPr lang="hu-H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Ledöntött határkő a trianoni határnál Aggtelek és </a:t>
            </a:r>
            <a:r>
              <a:rPr lang="hu-H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Kecső</a:t>
            </a:r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között. Kép forrása: </a:t>
            </a:r>
            <a:r>
              <a:rPr lang="hu-H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Fortepan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67</a:t>
            </a:fld>
            <a:endParaRPr lang="hu-H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1945. május-június, </a:t>
            </a:r>
            <a:r>
              <a:rPr lang="hu-HU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Postoloprty</a:t>
            </a:r>
            <a:r>
              <a:rPr lang="hu-HU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A helyi laktanya környékén 763 személy megverése és lelövése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68</a:t>
            </a:fld>
            <a:endParaRPr lang="hu-H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1945 június 1. </a:t>
            </a:r>
            <a:r>
              <a:rPr lang="hu-HU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Buková</a:t>
            </a:r>
            <a:r>
              <a:rPr lang="hu-HU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hora</a:t>
            </a:r>
            <a:r>
              <a:rPr lang="hu-HU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Huszonegy idős ember és öt gyerek megverése és lelövése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69</a:t>
            </a:fld>
            <a:endParaRPr lang="hu-H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Ezeket a kérdéseket tehetjük fel</a:t>
            </a:r>
            <a:r>
              <a:rPr lang="hu-HU" baseline="0" dirty="0" smtClean="0"/>
              <a:t> többek között: M</a:t>
            </a:r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gondolsz Trianonról! Mi történt ott és miért? Miért fontos ezt ma tudnia egy diáknak határon innen és túl? Mennyire fontos ma a Trianonról való emlékezés? Mit gondolsz a határon túli magyarságról, Trianon „jövőjéről”?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73</a:t>
            </a:fld>
            <a:endParaRPr lang="hu-H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Német-francia</a:t>
            </a:r>
            <a:r>
              <a:rPr lang="hu-HU" baseline="0" dirty="0" smtClean="0"/>
              <a:t> tankönyv. </a:t>
            </a:r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könyvben fontos szerep jut a vizuális jelek megfejtésének, de a szövegek sem csupán leíró funkcióval bírnak. Egy végeláthatatlan szövegfolyam helyett ugyanis rövidebb szövegek kapnak helyet a könyvben. Az egy szemszögű elbeszéléssel való leszámolást is szó szerint vették az alkotók: egy-egy eseményt több nézőpontot tükröző napló-, interjú, </a:t>
            </a:r>
            <a:r>
              <a:rPr lang="hu-H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-tanulmányrészletekkel</a:t>
            </a:r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tesznek érthetővé. Ez a grafikailag is látványos megoldás egyben az iskolai történelemoktatásban eddig alig elismert műfajokat is bevisz az órákra. a szerzők attól sem riadnak vissza, hogy a kijelentés helyett kérdésfeltevéssel éljenek, és erre ösztönzik tanulóikat is. A könyvet választó tanárok feladata mindenesetre megváltozik: az egyes témákat önállóan feldolgozó tanulócsoportokat sokkal inkább koordinálni, valamint kérdezni és gondolkodni kell tanítaniuk. 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78</a:t>
            </a:fld>
            <a:endParaRPr lang="hu-H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Érdekes lehet </a:t>
            </a:r>
            <a:r>
              <a:rPr lang="hu-HU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Ludmann</a:t>
            </a:r>
            <a:r>
              <a:rPr lang="hu-HU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Mihály könyve az osztrák–magyar seregben szolgáló festők és szobrászok hadiképeiről, Látóhatár Kiadó, 2016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85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Barócsi Dezső sorozási papírja 1914-ből.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13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Stepanek</a:t>
            </a:r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Alajos és katonatársai  1916. április 5-én.</a:t>
            </a:r>
            <a:r>
              <a:rPr lang="hu-H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képen </a:t>
            </a:r>
            <a:r>
              <a:rPr lang="hu-H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Stepanek</a:t>
            </a:r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Alajos dédapja, </a:t>
            </a:r>
            <a:r>
              <a:rPr lang="hu-H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Stepanek</a:t>
            </a:r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Alajos látható katonatársaival </a:t>
            </a:r>
            <a:r>
              <a:rPr lang="hu-H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Roth-Steyr</a:t>
            </a:r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1907 M pisztollyal a kezükben.</a:t>
            </a:r>
            <a:endParaRPr lang="hu-H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14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Tábori főzés az Osztrák-Magyar Monarchia hadseregében. Az üstök mellett jobbra egy altábornagy látható. - Sáfrány Dávid gyűjteményéből</a:t>
            </a:r>
            <a:r>
              <a:rPr lang="hu-H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endParaRPr lang="hu-H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15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 adományozó nagyapja, Gruber Péter ebben a lövészárokban sebesült meg. A képeslapon található felirat: „Itt sebesült Peti meg.”</a:t>
            </a:r>
            <a:endParaRPr lang="hu-H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16</a:t>
            </a:fld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Monarchia fogságába került orosz katonák csoportja húsvét napján.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18</a:t>
            </a:fld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19</a:t>
            </a:fld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http://konyvmanufaktura.hu/termek/sarlos-endre-a-trianon-kod/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6582-C81E-4829-87E8-59A2DB1D85C4}" type="slidenum">
              <a:rPr lang="hu-HU" smtClean="0"/>
              <a:pPr/>
              <a:t>21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Téglalap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Téglalap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2" name="Téglalap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églalap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Téglalap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Téglalap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2" name="Téglalap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églalap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Téglalap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Téglalap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4034583-3DE0-4A16-9159-AB92892D987F}" type="datetimeFigureOut">
              <a:rPr lang="hu-HU" smtClean="0"/>
              <a:pPr/>
              <a:t>2018. 10. 14.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FE03FE6-DF0C-4B55-B0A9-9F28A51D3016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../Vide&#243;k/___Indit&#243;%20vide&#243;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://www.elsovilaghaboru.com/tortenete/archives/view/a_lev%C3%A9l_folytat%C3%A1s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hyperlink" Target="http://www.elsovilaghaboru.com/tortenete/archives/view/a_lev%C3%A9l_folytat%C3%A1s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.oed.com/media/ww1-timeline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Vide&#243;k/Halhatatlanok%20-%20Limanowa,%20a%20magyar%20gy&#337;zelem%201914.mk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://nagyhaboru.blog.hu/2015/10/03/magyarok_az_isonzonal_kepregenypalyaza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hyperlink" Target="https://videa.hu/videok/film-animacio/hosszu-jegyesseg2004.-S1TuTffddUJPt9R7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sovilaghaboru.com/tortenete/films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://maimanohaz.blog.hu/2017/08/13/megrazo_kepek_az_elso_vilaghaboru_sebesult_katonainak_arcproteziseirol" TargetMode="External"/><Relationship Id="rId7" Type="http://schemas.openxmlformats.org/officeDocument/2006/relationships/hyperlink" Target="https://www.youtube.com/watch?v=2iNh--z70J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www.bustle.com/p/what-happened-to-dr-poisons-face-in-wonder-woman-the-villain-sports-a-mysterious-look-61174" TargetMode="External"/><Relationship Id="rId4" Type="http://schemas.openxmlformats.org/officeDocument/2006/relationships/image" Target="../media/image26.jpeg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://www.europeanfilmgateway.eu/search-efg/efg191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s://www.youtube.com/watch?v=U_BHhOAOLH4&amp;list=PLxueyrcdi6S1dnk0jjfZnNxfE8jjkxfcU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ngeweb.hu/akkor-kepek-keszitese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hyperlink" Target="http://www.mirror.co.uk/news/gallery/world-war-1-now-3925508" TargetMode="Externa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ujvilagszuletett2.elsovilaghaboru.com/varkert-kiosk/?module=moduleHeritage&amp;lang=hu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lcafe.hu/foto/20160609/budapest-a-magasbol-akkor-es-most-fotok-fortepan/" TargetMode="Externa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ujkor.hu/content/i-vilaghaborus-hosi-emlekmuvek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kviz.hu/fooldal.ht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index.hu/galeria/index/tudomany/2012/10/04/szines_fotok_az_elso_vilaghaborubol/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hyperlink" Target="http://mult-kor.hu/szines-fotokon-az-elso-vilaghaboru-20150702" TargetMode="External"/><Relationship Id="rId4" Type="http://schemas.openxmlformats.org/officeDocument/2006/relationships/hyperlink" Target="http://www.origo.hu/tudomany/tortenelem/nagyhasab/20140909-apocalypse-ww1-apokalipszis-elso-vilaghaboru-national-geographic-channel-filmsorozat.htm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gallery.hungaricana.hu/hu/search/results/?list=eyJmaWx0ZXJzIjogeyJDSU1LRSI6IFsiZWxzXHUwMTUxIHZpbFx1MDBlMWdoXHUwMGUxYm9yXHUwMGZhIl19LCAicXVlcnkiOiAiZWxzXHUwMTUxIHZpbFx1MDBlMWdoXHUwMGUxYm9yXHUwMGZhIn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hyperlink" Target="http://mult-kor.hu/20130222_apokaliptikus_kepek_az_elso_vilaghaboru_pusztitasairol" TargetMode="External"/><Relationship Id="rId4" Type="http://schemas.openxmlformats.org/officeDocument/2006/relationships/hyperlink" Target="http://www.keptelenseg.hu/retro/kepek-az-elso-vilaghaborubol-114460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ujvilagszuletett2.elsovilaghaboru.com/varkert-kiosk/?module=moduleEmperor&amp;lang=hu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://ujvilagszuletett2.elsovilaghaboru.com/eletrajzok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48.png"/><Relationship Id="rId5" Type="http://schemas.openxmlformats.org/officeDocument/2006/relationships/hyperlink" Target="http://ujvilagszuletett2.elsovilaghaboru.com/varkert-kiosk/?module=moduleOneday&amp;lang=hu" TargetMode="External"/><Relationship Id="rId10" Type="http://schemas.openxmlformats.org/officeDocument/2006/relationships/hyperlink" Target="http://ujvilagszuletett2.elsovilaghaboru.com/varkert-kiosk/?module=moduleNav&amp;lang=hu" TargetMode="External"/><Relationship Id="rId4" Type="http://schemas.openxmlformats.org/officeDocument/2006/relationships/image" Target="../media/image46.png"/><Relationship Id="rId9" Type="http://schemas.openxmlformats.org/officeDocument/2006/relationships/hyperlink" Target="http://filmhiradokonline.hu/watch.php?id=14732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sovilaghaboru.com/tortenete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ujvilagszuletett1.elsovilaghaboru.com/thvh1kiosk_tablet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hyperlink" Target="https://www.youtube.com/watch?v=Qw02WwiUD8Q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zanza.tv/tortenelem/magyarorszag-ket-vilaghaboru-kozott/trianon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hszilard76\Desktop\Els&#337;%20Vil&#225;gh&#225;bor&#250;%20-%20Prekog\Vide&#243;k\A%20trianoni%20b&#233;kedikt&#225;tum%20al&#225;&#237;r&#225;sa.mpg" TargetMode="Externa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hyperlink" Target="http://www.urbanlegends.hu/2012/01/trianon-100-2020-ban-minden-visszakapunk/" TargetMode="External"/><Relationship Id="rId7" Type="http://schemas.openxmlformats.org/officeDocument/2006/relationships/hyperlink" Target="http://tenyleg.com/index.php?action=recordView&amp;type=places&amp;category_id=3954&amp;id=1040823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rbanlegends.hu/2005/03/clemenceau-magyar-menye-es-trianon/" TargetMode="External"/><Relationship Id="rId5" Type="http://schemas.openxmlformats.org/officeDocument/2006/relationships/hyperlink" Target="http://www.urbanlegends.hu/2010/06/a-trianon-szobol-eredne-a-nem-nem-soha/" TargetMode="External"/><Relationship Id="rId4" Type="http://schemas.openxmlformats.org/officeDocument/2006/relationships/hyperlink" Target="http://tenyleg.com/index.php?action=recordView&amp;type=places&amp;category_id=3052&amp;id=178927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hyperlink" Target="http://mult-kor.hu/igy-lett-sopron-a-leghusegesebb-varos-20151214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hszilard76\Desktop\Els&#337;%20Vil&#225;gh&#225;bor&#250;%20-%20Prekog\Vide&#243;k\Trianon%20&#233;s%20a%20Macskak&#337;.mp4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.oed.com/media/ww1-timeline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://trianon100.hu/blogpost/trianon-a-kortars-muveszetben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konfliktuskutato.hu/index.php?option=com_maps&amp;view=map&amp;layout_id=6&amp;tmpl=itr&amp;Itemid=192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hyperlink" Target="http://dotoho.blog.hu/2013/02/11/magyar_ken_vs_zsido_barbi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hyperlink" Target="http://dotoho.blog.hu/2013/02/11/magyar_ken_vs_zsido_barb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s://vimeo.com/67381985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IMTLqQsH5pE" TargetMode="External"/><Relationship Id="rId13" Type="http://schemas.openxmlformats.org/officeDocument/2006/relationships/hyperlink" Target="https://vimeo.com/67381985" TargetMode="External"/><Relationship Id="rId3" Type="http://schemas.openxmlformats.org/officeDocument/2006/relationships/hyperlink" Target="https://zanza.tv/tortenelem/ujkor-az-elso-vilaghaboru/az-i-vilaghaboru-ii" TargetMode="External"/><Relationship Id="rId7" Type="http://schemas.openxmlformats.org/officeDocument/2006/relationships/hyperlink" Target="https://www.youtube.com/watch?v=WCfJYDC5OOQ" TargetMode="External"/><Relationship Id="rId12" Type="http://schemas.openxmlformats.org/officeDocument/2006/relationships/hyperlink" Target="https://www.youtube.com/watch?v=hOSr8MnNO68" TargetMode="External"/><Relationship Id="rId2" Type="http://schemas.openxmlformats.org/officeDocument/2006/relationships/hyperlink" Target="https://zanza.tv/tortenelem/ujkor-az-elso-vilaghaboru/az-i-vilaghaboru-i" TargetMode="Externa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youtube.com/watch?v=ZRy_affcE34" TargetMode="External"/><Relationship Id="rId11" Type="http://schemas.openxmlformats.org/officeDocument/2006/relationships/hyperlink" Target="https://www.youtube.com/watch?v=qOD-Q5I7QkY" TargetMode="External"/><Relationship Id="rId5" Type="http://schemas.openxmlformats.org/officeDocument/2006/relationships/hyperlink" Target="https://zanza.tv/tortenelem/magyarorszag-ket-vilaghaboru-kozott/trianon" TargetMode="External"/><Relationship Id="rId10" Type="http://schemas.openxmlformats.org/officeDocument/2006/relationships/hyperlink" Target="https://www.youtube.com/watch?v=rh-HWONBme0&amp;t=2116s" TargetMode="External"/><Relationship Id="rId4" Type="http://schemas.openxmlformats.org/officeDocument/2006/relationships/hyperlink" Target="https://zanza.tv/tortenelem/magyarorszag-ket-vilaghaboru-kozott/magyarorszag-tortenete-1918-1920" TargetMode="External"/><Relationship Id="rId9" Type="http://schemas.openxmlformats.org/officeDocument/2006/relationships/hyperlink" Target="https://www.youtube.com/watch?v=ouKoZem_Vb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://nagyhaboru.blog.hu/2015/05/27/i_vilaghaborus_emlekmutipusok_a_lovas_emlekmuvek" TargetMode="External"/><Relationship Id="rId3" Type="http://schemas.openxmlformats.org/officeDocument/2006/relationships/hyperlink" Target="http://ujkor.hu/content/i-vilaghaborus-hosi-emlekmuvek" TargetMode="External"/><Relationship Id="rId7" Type="http://schemas.openxmlformats.org/officeDocument/2006/relationships/hyperlink" Target="http://ujkor.hu/content/hiaba-omlott-volna-e-sok-ver-iranytu-hazank-i-vilaghaborus-kozteri-szobraihoz" TargetMode="External"/><Relationship Id="rId2" Type="http://schemas.openxmlformats.org/officeDocument/2006/relationships/hyperlink" Target="http://www.agt.bme.hu/varga/foto/1vh/hosi.html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ujkor.hu/content/hadisirok-budapesten-hosi-emlekmuvek-3-resz" TargetMode="External"/><Relationship Id="rId5" Type="http://schemas.openxmlformats.org/officeDocument/2006/relationships/hyperlink" Target="http://ujkor.hu/content/emlektablak-budapesten-hosi-emlekmuvek-2-resz" TargetMode="External"/><Relationship Id="rId4" Type="http://schemas.openxmlformats.org/officeDocument/2006/relationships/hyperlink" Target="http://ujkor.hu/content/szobrok-budapesten-hosi-emlekmuvek-1-resz" TargetMode="External"/><Relationship Id="rId9" Type="http://schemas.openxmlformats.org/officeDocument/2006/relationships/hyperlink" Target="http://nagyhaboru.blog.hu/2017/02/09/egy_emlekmu_es_ami_mogotte_van" TargetMode="Externa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aon.hu/szoborsors-es-tortenelem-a-nagy-honved/2891156" TargetMode="External"/><Relationship Id="rId3" Type="http://schemas.openxmlformats.org/officeDocument/2006/relationships/hyperlink" Target="http://index.hu/tudomany/2017/05/01/interneten_is_bongeszheto_a_hires_trianoni_voros_terkep/" TargetMode="External"/><Relationship Id="rId7" Type="http://schemas.openxmlformats.org/officeDocument/2006/relationships/hyperlink" Target="http://www.ujszeged.hu/index.php?page=kepeslapok&amp;al=2" TargetMode="External"/><Relationship Id="rId2" Type="http://schemas.openxmlformats.org/officeDocument/2006/relationships/hyperlink" Target="http://public.oed.com/media/ww1-timeline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www.trianon.hu/" TargetMode="External"/><Relationship Id="rId5" Type="http://schemas.openxmlformats.org/officeDocument/2006/relationships/hyperlink" Target="http://trianon100.hu/" TargetMode="External"/><Relationship Id="rId4" Type="http://schemas.openxmlformats.org/officeDocument/2006/relationships/hyperlink" Target="http://mapire.eu/en/map/magyarorszag_1910/?layers=osm,85&amp;bbox=2093909.4158154335,5992582.389786737,2146115.9061342087,6013105.731881307" TargetMode="External"/><Relationship Id="rId9" Type="http://schemas.openxmlformats.org/officeDocument/2006/relationships/hyperlink" Target="http://ujkor.hu/content/mukincsrablasra-fel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eana.eu/portal/hu/collections/world-war-I" TargetMode="External"/><Relationship Id="rId2" Type="http://schemas.openxmlformats.org/officeDocument/2006/relationships/hyperlink" Target="https://livesofthefirstworldwar.org/about" TargetMode="Externa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://www.magyarezredek.hu/" TargetMode="External"/><Relationship Id="rId4" Type="http://schemas.openxmlformats.org/officeDocument/2006/relationships/hyperlink" Target="http://www.nagyhaboru.blog.hu/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tenyleg.com/" TargetMode="External"/><Relationship Id="rId2" Type="http://schemas.openxmlformats.org/officeDocument/2006/relationships/hyperlink" Target="http://www.urbanlegends.hu/2012/01/trianon-100-2020-ban-minden-visszakapunk/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kepek.origo.hu/galleriesdisplay/gdisplay?xml=/1006/Reviz201063162259/gallery.xml&amp;rovat=fotoriport" TargetMode="External"/><Relationship Id="rId5" Type="http://schemas.openxmlformats.org/officeDocument/2006/relationships/hyperlink" Target="http://mult-kor.hu/20121004_ketnyelvu_magyarszloven_tortenelemkonyvet_adtak_ki" TargetMode="External"/><Relationship Id="rId4" Type="http://schemas.openxmlformats.org/officeDocument/2006/relationships/hyperlink" Target="http://mult-kor.hu/20061003_kozosen_ertelmezik_a_francianemet_multat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tte.hu/kepletek-egy-megoldhatatlan-egyenlethez/" TargetMode="External"/><Relationship Id="rId2" Type="http://schemas.openxmlformats.org/officeDocument/2006/relationships/hyperlink" Target="http://www.grotius.hu/doc/pub/UUYRSV/2010_122_romsics_ignac_trianon_okai.pdf" TargetMode="Externa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www.dhm.de/fileadmin/medien/relaunch/bildung-und-vermittlung/Begleitheft_Der_Erste_Weltkrieg_1914-1918.pdf" TargetMode="External"/><Relationship Id="rId4" Type="http://schemas.openxmlformats.org/officeDocument/2006/relationships/hyperlink" Target="http://tte.hu/gyarmati-gyoergy-toertenetiras-toertenelemtanitas-es-nemzettudat-kinalat-a-mediatizalt-multkepek-kavalkadjaban/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cultura.hu/aktualis/magyar-irok-az-1-vilaghaboruban/" TargetMode="External"/><Relationship Id="rId7" Type="http://schemas.openxmlformats.org/officeDocument/2006/relationships/hyperlink" Target="http://mult-kor.hu/ezek-a-szemek-elfelejtettek-konnyezni---magyar-muveszek-az-elso-vilaghaboruban-20151217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madefrom.com/history/world-war-one/painting/" TargetMode="External"/><Relationship Id="rId5" Type="http://schemas.openxmlformats.org/officeDocument/2006/relationships/hyperlink" Target="https://www.youtube.com/watch?v=L2nt0uXIJT0" TargetMode="External"/><Relationship Id="rId4" Type="http://schemas.openxmlformats.org/officeDocument/2006/relationships/hyperlink" Target="http://www.barkaonline.hu/kritika/4144-i-vilaghaborus-irodalmunkrol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antiwarsongs.org/categoria.php?id=134&amp;lang=it" TargetMode="External"/><Relationship Id="rId2" Type="http://schemas.openxmlformats.org/officeDocument/2006/relationships/hyperlink" Target="http://antiwarsongs.org/categoria.php?id=130&amp;lang=it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youtube.com/watch?v=5ttgGnM9Urg" TargetMode="Externa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mailto:marotizsoltviktor@gmail.com" TargetMode="Externa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s3-eu-west-1.amazonaws.com/artportalhu/images/content/cikk/otto_dix_gazalarcban_tamad_a_rohamosztag_rezkarc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3714776" y="6345816"/>
            <a:ext cx="5214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dirty="0" smtClean="0"/>
              <a:t>„…s ránk hozták Gyógyítónak a Háborút, a Rémet”</a:t>
            </a:r>
            <a:endParaRPr lang="hu-HU" b="1" i="1" dirty="0"/>
          </a:p>
        </p:txBody>
      </p:sp>
      <p:sp>
        <p:nvSpPr>
          <p:cNvPr id="6" name="Téglalap 5"/>
          <p:cNvSpPr/>
          <p:nvPr/>
        </p:nvSpPr>
        <p:spPr>
          <a:xfrm>
            <a:off x="544895" y="697914"/>
            <a:ext cx="8059553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múlt sodrában?</a:t>
            </a:r>
          </a:p>
          <a:p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Infokommunikációs 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eszközök és online források használata az első világháború oktatása során</a:t>
            </a:r>
          </a:p>
          <a:p>
            <a:pPr algn="ctr"/>
            <a:endParaRPr lang="hu-H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hu-H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hu-H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hu-H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marotizsoltviktor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</a:t>
            </a: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gmail.com</a:t>
            </a:r>
            <a:endParaRPr lang="hu-H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hu-H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prekogia.eu</a:t>
            </a:r>
            <a:endParaRPr lang="hu-H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hu-H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hu-H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4098" name="Picture 2" descr="Képtalálat a következőre: „láda első világháború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780" cy="685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1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026" name="Picture 2" descr="http://public.oed.com/media/ww1-timeline/oed-ww1-timeline-img/trench_boo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357298"/>
            <a:ext cx="3929090" cy="47958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37891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4691" y="1357299"/>
            <a:ext cx="4229275" cy="485778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143108" y="357166"/>
            <a:ext cx="516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Személyes sorsok</a:t>
            </a:r>
            <a:endParaRPr lang="hu-H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026" name="Picture 2" descr="http://www.elsovilaghaboru.com/tortenete/files/archive/photo/1/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197" y="116632"/>
            <a:ext cx="4248472" cy="631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179465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214290"/>
            <a:ext cx="5191142" cy="634881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90114" name="Picture 2" descr="http://www.elsovilaghaboru.com/tortenete/files/archive/photo/20/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714356"/>
            <a:ext cx="7830097" cy="504188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571480"/>
            <a:ext cx="7353300" cy="55911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785794"/>
            <a:ext cx="8001024" cy="510465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571480"/>
            <a:ext cx="8477276" cy="536611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93186" name="Picture 2" descr="http://www.elsovilaghaboru.com/tortenete/files/archive/photo/24/image.jpg"/>
          <p:cNvPicPr>
            <a:picLocks noChangeAspect="1" noChangeArrowheads="1"/>
          </p:cNvPicPr>
          <p:nvPr/>
        </p:nvPicPr>
        <p:blipFill>
          <a:blip r:embed="rId4"/>
          <a:srcRect l="1462" t="10340" b="2298"/>
          <a:stretch>
            <a:fillRect/>
          </a:stretch>
        </p:blipFill>
        <p:spPr bwMode="auto">
          <a:xfrm>
            <a:off x="357158" y="857232"/>
            <a:ext cx="8486575" cy="478634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87042" name="Picture 2" descr="http://www.elsovilaghaboru.com/tortenete/haborus_dokumentumok/elismerveny_a_magyar_nok_korona_alapjanak_javara_tett_adomanyrol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28604"/>
            <a:ext cx="8118799" cy="535205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2">
            <a:lum contrast="-6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928662" y="6457890"/>
            <a:ext cx="7715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hlinkClick r:id="rId3"/>
              </a:rPr>
              <a:t>Idővonal és száz szó, </a:t>
            </a:r>
            <a:r>
              <a:rPr lang="hu-HU" sz="2000" dirty="0" smtClean="0">
                <a:solidFill>
                  <a:schemeClr val="bg1"/>
                </a:solidFill>
              </a:rPr>
              <a:t>amely jellemzi az első világháborút.</a:t>
            </a:r>
          </a:p>
        </p:txBody>
      </p:sp>
      <p:pic>
        <p:nvPicPr>
          <p:cNvPr id="38914" name="Picture 2" descr="Képtalálat a következőre: „első világháború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1928802"/>
            <a:ext cx="3571900" cy="2470287"/>
          </a:xfrm>
          <a:prstGeom prst="rect">
            <a:avLst/>
          </a:prstGeom>
          <a:noFill/>
          <a:ln w="57150">
            <a:solidFill>
              <a:schemeClr val="tx1"/>
            </a:solidFill>
          </a:ln>
          <a:scene3d>
            <a:camera prst="isometricOffAxis1Right"/>
            <a:lightRig rig="threePt" dir="t"/>
          </a:scene3d>
        </p:spPr>
      </p:pic>
      <p:cxnSp>
        <p:nvCxnSpPr>
          <p:cNvPr id="9" name="Egyenes összekötő nyíllal 8"/>
          <p:cNvCxnSpPr/>
          <p:nvPr/>
        </p:nvCxnSpPr>
        <p:spPr>
          <a:xfrm flipV="1">
            <a:off x="6572264" y="428604"/>
            <a:ext cx="2143140" cy="164813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6643702" y="3857628"/>
            <a:ext cx="2143140" cy="71438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 rot="10800000">
            <a:off x="1285852" y="714356"/>
            <a:ext cx="2786082" cy="164307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>
            <a:off x="6643702" y="2943516"/>
            <a:ext cx="2286016" cy="5685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rot="10800000">
            <a:off x="928662" y="3000372"/>
            <a:ext cx="3000396" cy="21431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/>
          <p:nvPr/>
        </p:nvCxnSpPr>
        <p:spPr>
          <a:xfrm rot="10800000" flipV="1">
            <a:off x="1714480" y="4071942"/>
            <a:ext cx="2214578" cy="42862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/>
          <p:nvPr/>
        </p:nvCxnSpPr>
        <p:spPr>
          <a:xfrm>
            <a:off x="5857884" y="4214818"/>
            <a:ext cx="1571636" cy="99507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nyíllal 31"/>
          <p:cNvCxnSpPr/>
          <p:nvPr/>
        </p:nvCxnSpPr>
        <p:spPr>
          <a:xfrm rot="5400000">
            <a:off x="3645835" y="4355165"/>
            <a:ext cx="1495140" cy="107157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zövegdoboz 34"/>
          <p:cNvSpPr txBox="1"/>
          <p:nvPr/>
        </p:nvSpPr>
        <p:spPr>
          <a:xfrm>
            <a:off x="2143108" y="357166"/>
            <a:ext cx="52001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Motörhead</a:t>
            </a:r>
            <a:r>
              <a:rPr lang="hu-H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1916</a:t>
            </a:r>
            <a:endParaRPr lang="hu-H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714356"/>
            <a:ext cx="7792860" cy="495909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1266721" y="242808"/>
            <a:ext cx="7091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  <a:hlinkClick r:id="rId4" action="ppaction://hlinkfile"/>
              </a:rPr>
              <a:t>Videók\Halhatatlanok - </a:t>
            </a:r>
            <a:r>
              <a:rPr lang="hu-HU" sz="2000" b="1" dirty="0" err="1" smtClean="0">
                <a:solidFill>
                  <a:schemeClr val="bg1"/>
                </a:solidFill>
                <a:hlinkClick r:id="rId4" action="ppaction://hlinkfile"/>
              </a:rPr>
              <a:t>Limanowa</a:t>
            </a:r>
            <a:r>
              <a:rPr lang="hu-HU" sz="2000" b="1" dirty="0" smtClean="0">
                <a:solidFill>
                  <a:schemeClr val="bg1"/>
                </a:solidFill>
                <a:hlinkClick r:id="rId4" action="ppaction://hlinkfile"/>
              </a:rPr>
              <a:t>, a magyar győzelem 1914.mkv</a:t>
            </a:r>
            <a:endParaRPr lang="hu-H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1202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571480"/>
            <a:ext cx="7286676" cy="545521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7" name="Szövegdoboz 6"/>
          <p:cNvSpPr txBox="1"/>
          <p:nvPr/>
        </p:nvSpPr>
        <p:spPr>
          <a:xfrm>
            <a:off x="1714480" y="142852"/>
            <a:ext cx="72866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/>
              <a:t>„Vérszagot kapva rohantunk előre. De ennél hevesebb volt a vonal elfoglalása. Soha ennyi kézigránátot nem dobtam el az egész háború alatt, mint ebben az ütközetben egy óra alatt. Egymás hegyén hátán az olasz és a mi halottaink, sebesültjeink. Valóságos halálaratás </a:t>
            </a:r>
            <a:r>
              <a:rPr lang="hu-HU" sz="2000" b="1" i="1" dirty="0" smtClean="0"/>
              <a:t>volt.”</a:t>
            </a:r>
          </a:p>
          <a:p>
            <a:pPr lvl="1"/>
            <a:r>
              <a:rPr lang="hu-HU" dirty="0" smtClean="0"/>
              <a:t>(Holló </a:t>
            </a:r>
            <a:r>
              <a:rPr lang="hu-HU" dirty="0"/>
              <a:t>István, a magyar királyi nagyváradi 4. honvéd gyalogezred tartalékos </a:t>
            </a:r>
            <a:r>
              <a:rPr lang="hu-HU" dirty="0" smtClean="0"/>
              <a:t>őrmestere </a:t>
            </a:r>
            <a:r>
              <a:rPr lang="hu-HU" dirty="0"/>
              <a:t>1917. október </a:t>
            </a:r>
            <a:r>
              <a:rPr lang="hu-HU" dirty="0" smtClean="0"/>
              <a:t>2-án)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14348" y="2357430"/>
            <a:ext cx="8072494" cy="4185761"/>
          </a:xfrm>
          <a:prstGeom prst="rect">
            <a:avLst/>
          </a:prstGeom>
          <a:solidFill>
            <a:schemeClr val="bg1">
              <a:alpha val="74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Módszertani ötlet:</a:t>
            </a:r>
          </a:p>
          <a:p>
            <a:pPr>
              <a:buFont typeface="Wingdings"/>
              <a:buChar char=":"/>
            </a:pPr>
            <a:r>
              <a:rPr lang="hu-HU" sz="2200" b="1" dirty="0" smtClean="0"/>
              <a:t> Osszuk szét ezeket a képregényeket – tanulóink pedig csoportmunkával ismerjék meg a történeteket</a:t>
            </a:r>
            <a:r>
              <a:rPr lang="hu-HU" sz="2200" dirty="0" smtClean="0"/>
              <a:t>, majd mutassák be a többi csoportnak! Térjenek ki kép és a szöveg viszonyára, a rajzstílus jellegzetességeire! </a:t>
            </a:r>
          </a:p>
          <a:p>
            <a:pPr>
              <a:buFont typeface="Wingdings"/>
              <a:buChar char=":"/>
            </a:pPr>
            <a:endParaRPr lang="hu-HU" sz="2200" dirty="0" smtClean="0"/>
          </a:p>
          <a:p>
            <a:pPr>
              <a:buFont typeface="Wingdings"/>
              <a:buChar char=":"/>
            </a:pPr>
            <a:r>
              <a:rPr lang="hu-HU" sz="2200" dirty="0" smtClean="0"/>
              <a:t>Korabeli naplórészletek vagy későbbi visszaemlékezések, valamint képi és tárgyi források (pl. múzeumi anyag) segítségével </a:t>
            </a:r>
            <a:r>
              <a:rPr lang="hu-HU" sz="2200" b="1" dirty="0" smtClean="0"/>
              <a:t>készítsenek a diákok saját képregényt </a:t>
            </a:r>
            <a:r>
              <a:rPr lang="hu-HU" sz="2200" dirty="0" smtClean="0"/>
              <a:t>az első világháborúról! Az elkészült művekből készíthetünk </a:t>
            </a:r>
            <a:r>
              <a:rPr lang="hu-HU" sz="2200" b="1" dirty="0" smtClean="0"/>
              <a:t>osztálytermi vagy iskolai kiállítás</a:t>
            </a:r>
            <a:r>
              <a:rPr lang="hu-HU" sz="2200" dirty="0" smtClean="0"/>
              <a:t>t!</a:t>
            </a:r>
          </a:p>
          <a:p>
            <a:pPr>
              <a:buFont typeface="Wingdings"/>
              <a:buChar char=":"/>
            </a:pPr>
            <a:endParaRPr lang="hu-HU" sz="2200" dirty="0" smtClean="0"/>
          </a:p>
          <a:p>
            <a:pPr>
              <a:buFont typeface="Wingdings"/>
              <a:buChar char=":"/>
            </a:pPr>
            <a:r>
              <a:rPr lang="hu-HU" sz="2200" dirty="0" smtClean="0"/>
              <a:t> Ugyanebből a forrásbázisból készíthetnek </a:t>
            </a:r>
            <a:r>
              <a:rPr lang="hu-HU" sz="2200" b="1" dirty="0" smtClean="0"/>
              <a:t>internetes </a:t>
            </a:r>
            <a:r>
              <a:rPr lang="hu-HU" sz="2200" b="1" dirty="0" err="1" smtClean="0"/>
              <a:t>blogot</a:t>
            </a:r>
            <a:r>
              <a:rPr lang="hu-HU" sz="2200" b="1" dirty="0" smtClean="0"/>
              <a:t> </a:t>
            </a:r>
            <a:r>
              <a:rPr lang="hu-HU" sz="2200" dirty="0" smtClean="0"/>
              <a:t>is!</a:t>
            </a:r>
            <a:endParaRPr lang="hu-HU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1928794" y="428604"/>
            <a:ext cx="64294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Játékfilmek</a:t>
            </a:r>
            <a:endParaRPr lang="hu-H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Képtalálat a következőre: „hosszú jegyesség”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1428736"/>
            <a:ext cx="2665022" cy="395607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sp>
        <p:nvSpPr>
          <p:cNvPr id="7" name="Szövegdoboz 6"/>
          <p:cNvSpPr txBox="1"/>
          <p:nvPr/>
        </p:nvSpPr>
        <p:spPr>
          <a:xfrm>
            <a:off x="1714480" y="1428736"/>
            <a:ext cx="41434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Fontos tudatosítani, hogy a történelmi filmek </a:t>
            </a:r>
            <a:r>
              <a:rPr lang="hu-HU" sz="2000" b="1" dirty="0" smtClean="0"/>
              <a:t>nem kizárólag a valóságot mutatják</a:t>
            </a:r>
            <a:r>
              <a:rPr lang="hu-HU" sz="2000" dirty="0" smtClean="0"/>
              <a:t>.</a:t>
            </a:r>
          </a:p>
          <a:p>
            <a:endParaRPr lang="hu-HU" sz="2000" b="1" dirty="0" smtClean="0"/>
          </a:p>
          <a:p>
            <a:r>
              <a:rPr lang="hu-HU" sz="2000" dirty="0" smtClean="0"/>
              <a:t>Ugyanakkor </a:t>
            </a:r>
            <a:r>
              <a:rPr lang="hu-HU" sz="2000" b="1" dirty="0" smtClean="0"/>
              <a:t>hasznos szemléltetőeszközök</a:t>
            </a:r>
            <a:r>
              <a:rPr lang="hu-HU" sz="2000" dirty="0" smtClean="0"/>
              <a:t>, hiszen:</a:t>
            </a:r>
          </a:p>
          <a:p>
            <a:pPr lvl="1"/>
            <a:r>
              <a:rPr lang="hu-HU" sz="2000" dirty="0" err="1" smtClean="0"/>
              <a:t>-Közel</a:t>
            </a:r>
            <a:r>
              <a:rPr lang="hu-HU" sz="2000" dirty="0" smtClean="0"/>
              <a:t> állnak </a:t>
            </a:r>
            <a:r>
              <a:rPr lang="hu-HU" sz="2000" b="1" dirty="0" smtClean="0"/>
              <a:t>a diákok világá</a:t>
            </a:r>
            <a:r>
              <a:rPr lang="hu-HU" sz="2000" dirty="0" smtClean="0"/>
              <a:t>hoz</a:t>
            </a:r>
          </a:p>
          <a:p>
            <a:pPr lvl="1"/>
            <a:r>
              <a:rPr lang="hu-HU" sz="2000" dirty="0" err="1" smtClean="0"/>
              <a:t>-</a:t>
            </a:r>
            <a:r>
              <a:rPr lang="hu-HU" sz="2000" b="1" dirty="0" err="1" smtClean="0"/>
              <a:t>Látványosak</a:t>
            </a:r>
            <a:endParaRPr lang="hu-HU" sz="2000" b="1" dirty="0" smtClean="0"/>
          </a:p>
          <a:p>
            <a:pPr lvl="1"/>
            <a:r>
              <a:rPr lang="hu-HU" sz="2000" dirty="0" err="1" smtClean="0"/>
              <a:t>-Egy</a:t>
            </a:r>
            <a:r>
              <a:rPr lang="hu-HU" sz="2000" dirty="0" smtClean="0"/>
              <a:t> kép többet mond ezer szónál – egy </a:t>
            </a:r>
            <a:r>
              <a:rPr lang="hu-HU" sz="2000" b="1" dirty="0" smtClean="0"/>
              <a:t>mozgókép</a:t>
            </a:r>
            <a:r>
              <a:rPr lang="hu-HU" sz="2000" dirty="0" smtClean="0"/>
              <a:t> pedig tízezernél!</a:t>
            </a:r>
          </a:p>
          <a:p>
            <a:pPr lvl="1"/>
            <a:r>
              <a:rPr lang="hu-HU" sz="2000" dirty="0" smtClean="0"/>
              <a:t>		</a:t>
            </a:r>
          </a:p>
          <a:p>
            <a:endParaRPr lang="hu-H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1142976" y="357167"/>
            <a:ext cx="7572428" cy="4893647"/>
          </a:xfrm>
          <a:prstGeom prst="rect">
            <a:avLst/>
          </a:prstGeom>
          <a:solidFill>
            <a:schemeClr val="bg1">
              <a:alpha val="78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filmrészlethez kapcsolódó módszertani ötletek:</a:t>
            </a:r>
          </a:p>
          <a:p>
            <a:endParaRPr lang="hu-HU" sz="2400" dirty="0" smtClean="0"/>
          </a:p>
          <a:p>
            <a:pPr>
              <a:buFont typeface="Wingdings"/>
              <a:buChar char="G"/>
            </a:pPr>
            <a:r>
              <a:rPr lang="hu-HU" sz="2200" dirty="0" smtClean="0"/>
              <a:t> A filmrészlet kapcsán érdemes először </a:t>
            </a:r>
            <a:r>
              <a:rPr lang="hu-HU" sz="2200" b="1" dirty="0" smtClean="0"/>
              <a:t>néhány könnyebb tartalmi kérdés</a:t>
            </a:r>
            <a:r>
              <a:rPr lang="hu-HU" sz="2200" dirty="0" smtClean="0"/>
              <a:t>t feltenni. </a:t>
            </a:r>
          </a:p>
          <a:p>
            <a:pPr lvl="1"/>
            <a:r>
              <a:rPr lang="hu-HU" sz="2200" i="1" dirty="0" smtClean="0"/>
              <a:t>(Pl. mi kapcsolta össze az öt történetet? Az első világháborús hadviselésnek milyen jellegzetességeit láthattuk a filmrészletben?)</a:t>
            </a:r>
          </a:p>
          <a:p>
            <a:pPr lvl="1"/>
            <a:endParaRPr lang="hu-HU" sz="2200" i="1" dirty="0" smtClean="0"/>
          </a:p>
          <a:p>
            <a:pPr>
              <a:buFont typeface="Wingdings"/>
              <a:buChar char="G"/>
            </a:pPr>
            <a:r>
              <a:rPr lang="hu-HU" sz="2200" i="1" dirty="0" smtClean="0"/>
              <a:t> </a:t>
            </a:r>
            <a:r>
              <a:rPr lang="hu-HU" sz="2200" dirty="0" smtClean="0"/>
              <a:t>Milyen dolgokat tudunk meg </a:t>
            </a:r>
            <a:r>
              <a:rPr lang="hu-HU" sz="2200" b="1" dirty="0" smtClean="0"/>
              <a:t>az öt halálraítélt háttértörténeté</a:t>
            </a:r>
            <a:r>
              <a:rPr lang="hu-HU" sz="2200" dirty="0" smtClean="0"/>
              <a:t>ről?</a:t>
            </a:r>
          </a:p>
          <a:p>
            <a:pPr>
              <a:buFont typeface="Wingdings"/>
              <a:buChar char="G"/>
            </a:pPr>
            <a:endParaRPr lang="hu-HU" sz="2200" dirty="0" smtClean="0"/>
          </a:p>
          <a:p>
            <a:pPr>
              <a:buFont typeface="Wingdings"/>
              <a:buChar char="G"/>
            </a:pPr>
            <a:r>
              <a:rPr lang="hu-HU" sz="2200" dirty="0" smtClean="0"/>
              <a:t> Milyen </a:t>
            </a:r>
            <a:r>
              <a:rPr lang="hu-HU" sz="2200" b="1" dirty="0" smtClean="0"/>
              <a:t>döntési helyzetek </a:t>
            </a:r>
            <a:r>
              <a:rPr lang="hu-HU" sz="2200" dirty="0" smtClean="0"/>
              <a:t>jelennek meg a videóban?</a:t>
            </a:r>
          </a:p>
          <a:p>
            <a:pPr>
              <a:buFont typeface="Wingdings"/>
              <a:buChar char="G"/>
            </a:pPr>
            <a:endParaRPr lang="hu-HU" sz="2200" dirty="0" smtClean="0"/>
          </a:p>
          <a:p>
            <a:pPr>
              <a:buFont typeface="Wingdings"/>
              <a:buChar char="G"/>
            </a:pPr>
            <a:r>
              <a:rPr lang="hu-HU" sz="2200" b="1" dirty="0" smtClean="0"/>
              <a:t> A filmrészlet </a:t>
            </a:r>
            <a:r>
              <a:rPr lang="hu-HU" sz="2200" dirty="0" smtClean="0"/>
              <a:t>mely elemei </a:t>
            </a:r>
            <a:r>
              <a:rPr lang="hu-HU" sz="2200" b="1" dirty="0" smtClean="0"/>
              <a:t>deheroizáljá</a:t>
            </a:r>
            <a:r>
              <a:rPr lang="hu-HU" sz="2200" dirty="0" smtClean="0"/>
              <a:t>k </a:t>
            </a:r>
            <a:r>
              <a:rPr lang="hu-HU" sz="2200" b="1" dirty="0" smtClean="0"/>
              <a:t>a háborút?</a:t>
            </a:r>
          </a:p>
        </p:txBody>
      </p:sp>
      <p:sp>
        <p:nvSpPr>
          <p:cNvPr id="6" name="Téglalap 5"/>
          <p:cNvSpPr/>
          <p:nvPr/>
        </p:nvSpPr>
        <p:spPr>
          <a:xfrm>
            <a:off x="4572000" y="564357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hu-HU" sz="2000" dirty="0" smtClean="0"/>
          </a:p>
          <a:p>
            <a:pPr lvl="1"/>
            <a:endParaRPr lang="hu-HU" sz="2000" dirty="0" smtClean="0"/>
          </a:p>
          <a:p>
            <a:pPr lvl="4"/>
            <a:r>
              <a:rPr lang="hu-HU" sz="2400" b="1" dirty="0" smtClean="0"/>
              <a:t>    </a:t>
            </a:r>
            <a:r>
              <a:rPr lang="hu-HU" sz="2400" b="1" dirty="0" smtClean="0">
                <a:hlinkClick r:id="rId3"/>
              </a:rPr>
              <a:t>További filmek</a:t>
            </a:r>
            <a:endParaRPr lang="hu-HU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acladd004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Népszerű film, megrázó valóság</a:t>
            </a:r>
            <a:endParaRPr lang="hu-H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0292" name="Picture 4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928670"/>
            <a:ext cx="3531061" cy="476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3" name="Picture 5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58" y="857232"/>
            <a:ext cx="4021890" cy="576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1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72330" y="4286256"/>
            <a:ext cx="1785949" cy="2111928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1928794" y="428604"/>
            <a:ext cx="64294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Dokumentumfilmek</a:t>
            </a:r>
            <a:endParaRPr lang="hu-H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428728" y="1142984"/>
            <a:ext cx="72152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A centenáriumnak köszönhetően számos korabeli felvételt és dokumentumfilmet gyűjtöttek össze.</a:t>
            </a:r>
          </a:p>
          <a:p>
            <a:endParaRPr lang="hu-HU" sz="2000" b="1" dirty="0" smtClean="0"/>
          </a:p>
          <a:p>
            <a:r>
              <a:rPr lang="hu-HU" sz="2000" dirty="0" smtClean="0"/>
              <a:t>Ezek akár részleteiben is megtekinthetők, illetve otthoni feladatot is adhatunk hozzájuk kapcsolódóan.</a:t>
            </a:r>
          </a:p>
          <a:p>
            <a:endParaRPr lang="hu-HU" sz="2000" dirty="0" smtClean="0"/>
          </a:p>
          <a:p>
            <a:r>
              <a:rPr lang="hu-HU" sz="2000" dirty="0" smtClean="0"/>
              <a:t>Rengeteg felvétel</a:t>
            </a:r>
          </a:p>
          <a:p>
            <a:r>
              <a:rPr lang="hu-HU" sz="2000" dirty="0" smtClean="0">
                <a:hlinkClick r:id="rId4"/>
              </a:rPr>
              <a:t>található ezen az oldalon</a:t>
            </a:r>
            <a:r>
              <a:rPr lang="hu-HU" sz="2000" dirty="0" smtClean="0"/>
              <a:t>.</a:t>
            </a:r>
          </a:p>
          <a:p>
            <a:r>
              <a:rPr lang="hu-HU" sz="2000" dirty="0" smtClean="0"/>
              <a:t>	</a:t>
            </a:r>
          </a:p>
          <a:p>
            <a:endParaRPr lang="hu-H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857496"/>
            <a:ext cx="3819524" cy="261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1142976" y="516419"/>
            <a:ext cx="7572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első világháború színesben</a:t>
            </a:r>
            <a:endParaRPr lang="hu-H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04" y="1428736"/>
            <a:ext cx="6572296" cy="4572032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45058" name="Picture 2" descr="Kapcsolódó ké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500042"/>
            <a:ext cx="7572428" cy="3786214"/>
          </a:xfrm>
          <a:prstGeom prst="rect">
            <a:avLst/>
          </a:prstGeom>
          <a:noFill/>
          <a:ln w="53975">
            <a:solidFill>
              <a:schemeClr val="tx1"/>
            </a:solidFill>
          </a:ln>
        </p:spPr>
      </p:pic>
      <p:sp>
        <p:nvSpPr>
          <p:cNvPr id="5" name="Szövegdoboz 4"/>
          <p:cNvSpPr txBox="1"/>
          <p:nvPr/>
        </p:nvSpPr>
        <p:spPr>
          <a:xfrm>
            <a:off x="3786182" y="4391577"/>
            <a:ext cx="4786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/>
              <a:t>Szobrokba ütközünk</a:t>
            </a:r>
          </a:p>
          <a:p>
            <a:pPr algn="r"/>
            <a:r>
              <a:rPr lang="hu-HU" sz="4000" b="1" dirty="0"/>
              <a:t>l</a:t>
            </a:r>
            <a:r>
              <a:rPr lang="hu-HU" sz="4000" b="1" dirty="0" smtClean="0"/>
              <a:t>épten-nyomon…</a:t>
            </a:r>
            <a:endParaRPr lang="hu-H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4572000" cy="693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0"/>
            <a:ext cx="4926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0814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09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41986" name="Picture 2" descr="http://ujkor.hu/wp-content/uploads/2017/08/hegyvidek11-szobrokmagyarnaranc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714876" cy="6858000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4857752" y="0"/>
            <a:ext cx="4286248" cy="695459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hu-HU" sz="1600" dirty="0" smtClean="0">
              <a:solidFill>
                <a:srgbClr val="002060"/>
              </a:solidFill>
            </a:endParaRPr>
          </a:p>
          <a:p>
            <a:r>
              <a:rPr lang="hu-HU" sz="1600" dirty="0" smtClean="0">
                <a:solidFill>
                  <a:srgbClr val="002060"/>
                </a:solidFill>
              </a:rPr>
              <a:t>Az első világháborús hősi emlékművek egy részét a második világégést követően eltávolították a közterekről. Ilyen szempontból az egyik legérdekesebb a </a:t>
            </a:r>
            <a:r>
              <a:rPr lang="hu-HU" sz="1600" dirty="0">
                <a:solidFill>
                  <a:srgbClr val="002060"/>
                </a:solidFill>
              </a:rPr>
              <a:t>tábori vadászok emlékműve, mely </a:t>
            </a:r>
            <a:r>
              <a:rPr lang="hu-HU" sz="1600" b="1" dirty="0">
                <a:solidFill>
                  <a:srgbClr val="002060"/>
                </a:solidFill>
              </a:rPr>
              <a:t>Kisfaludi Stróbl Zsigmond alkotása</a:t>
            </a:r>
            <a:r>
              <a:rPr lang="hu-HU" sz="1600" dirty="0">
                <a:solidFill>
                  <a:srgbClr val="002060"/>
                </a:solidFill>
              </a:rPr>
              <a:t>, s amely a </a:t>
            </a:r>
            <a:r>
              <a:rPr lang="hu-HU" sz="1600" dirty="0" smtClean="0">
                <a:solidFill>
                  <a:srgbClr val="002060"/>
                </a:solidFill>
              </a:rPr>
              <a:t>budai </a:t>
            </a:r>
            <a:r>
              <a:rPr lang="hu-HU" sz="1600" b="1" dirty="0" smtClean="0">
                <a:solidFill>
                  <a:srgbClr val="002060"/>
                </a:solidFill>
              </a:rPr>
              <a:t>Városmajor </a:t>
            </a:r>
            <a:r>
              <a:rPr lang="hu-HU" sz="1600" b="1" dirty="0">
                <a:solidFill>
                  <a:srgbClr val="002060"/>
                </a:solidFill>
              </a:rPr>
              <a:t>park</a:t>
            </a:r>
            <a:r>
              <a:rPr lang="hu-HU" sz="1600" dirty="0">
                <a:solidFill>
                  <a:srgbClr val="002060"/>
                </a:solidFill>
              </a:rPr>
              <a:t>ban áll jelenleg – igaz, csonkított formában. </a:t>
            </a:r>
            <a:endParaRPr lang="hu-HU" sz="1600" dirty="0" smtClean="0">
              <a:solidFill>
                <a:srgbClr val="002060"/>
              </a:solidFill>
            </a:endParaRPr>
          </a:p>
          <a:p>
            <a:endParaRPr lang="hu-HU" sz="1600" dirty="0" smtClean="0">
              <a:solidFill>
                <a:srgbClr val="002060"/>
              </a:solidFill>
            </a:endParaRPr>
          </a:p>
          <a:p>
            <a:r>
              <a:rPr lang="hu-HU" sz="1600" dirty="0" smtClean="0">
                <a:solidFill>
                  <a:srgbClr val="002060"/>
                </a:solidFill>
              </a:rPr>
              <a:t>A </a:t>
            </a:r>
            <a:r>
              <a:rPr lang="hu-HU" sz="1600" dirty="0">
                <a:solidFill>
                  <a:srgbClr val="002060"/>
                </a:solidFill>
              </a:rPr>
              <a:t>történet a következő: a szoborcsoport korhű egyenruhában ábrázolt </a:t>
            </a:r>
            <a:r>
              <a:rPr lang="hu-HU" sz="1600" b="1" dirty="0">
                <a:solidFill>
                  <a:srgbClr val="002060"/>
                </a:solidFill>
              </a:rPr>
              <a:t>egy Monarchia-korabeli és egy Horthy-korszakbeli tábori vadász</a:t>
            </a:r>
            <a:r>
              <a:rPr lang="hu-HU" sz="1600" dirty="0">
                <a:solidFill>
                  <a:srgbClr val="002060"/>
                </a:solidFill>
              </a:rPr>
              <a:t>t, amint kezet ráznak egymással; az idősebb alak, lelépve az emelvényről mintegy átadja helyét fiatalabb, második világháborús társának. </a:t>
            </a:r>
            <a:endParaRPr lang="hu-HU" sz="1600" dirty="0" smtClean="0">
              <a:solidFill>
                <a:srgbClr val="002060"/>
              </a:solidFill>
            </a:endParaRPr>
          </a:p>
          <a:p>
            <a:endParaRPr lang="hu-HU" sz="1600" dirty="0">
              <a:solidFill>
                <a:srgbClr val="002060"/>
              </a:solidFill>
            </a:endParaRPr>
          </a:p>
          <a:p>
            <a:r>
              <a:rPr lang="hu-HU" sz="1600" dirty="0" smtClean="0">
                <a:solidFill>
                  <a:srgbClr val="002060"/>
                </a:solidFill>
              </a:rPr>
              <a:t>Az </a:t>
            </a:r>
            <a:r>
              <a:rPr lang="hu-HU" sz="1600" dirty="0">
                <a:solidFill>
                  <a:srgbClr val="002060"/>
                </a:solidFill>
              </a:rPr>
              <a:t>eredeti alkotás veszte az lett, hogy </a:t>
            </a:r>
            <a:r>
              <a:rPr lang="hu-HU" sz="1600" b="1" dirty="0">
                <a:solidFill>
                  <a:srgbClr val="002060"/>
                </a:solidFill>
              </a:rPr>
              <a:t>1945 után </a:t>
            </a:r>
            <a:r>
              <a:rPr lang="hu-HU" sz="1600" dirty="0">
                <a:solidFill>
                  <a:srgbClr val="002060"/>
                </a:solidFill>
              </a:rPr>
              <a:t>igyekeztek minden olyan köztéri emlékművet eltávolítani, amely az előző rendszerre utalt, s mivel </a:t>
            </a:r>
            <a:r>
              <a:rPr lang="hu-HU" sz="1600" b="1" dirty="0">
                <a:solidFill>
                  <a:srgbClr val="002060"/>
                </a:solidFill>
              </a:rPr>
              <a:t>a tábori vadászoknak a csendőrökére emlékeztető tollas fejfedőjük volt</a:t>
            </a:r>
            <a:r>
              <a:rPr lang="hu-HU" sz="1600" dirty="0">
                <a:solidFill>
                  <a:srgbClr val="002060"/>
                </a:solidFill>
              </a:rPr>
              <a:t>, így ezt a szobrot is a megsemmisülés veszélye fenyegette</a:t>
            </a:r>
            <a:r>
              <a:rPr lang="hu-HU" sz="1600" dirty="0" smtClean="0">
                <a:solidFill>
                  <a:srgbClr val="002060"/>
                </a:solidFill>
              </a:rPr>
              <a:t>.</a:t>
            </a:r>
          </a:p>
          <a:p>
            <a:endParaRPr lang="hu-HU" sz="1600" dirty="0">
              <a:solidFill>
                <a:srgbClr val="002060"/>
              </a:solidFill>
            </a:endParaRPr>
          </a:p>
          <a:p>
            <a:r>
              <a:rPr lang="hu-HU" sz="1600" b="1" dirty="0" smtClean="0">
                <a:solidFill>
                  <a:srgbClr val="002060"/>
                </a:solidFill>
              </a:rPr>
              <a:t>A </a:t>
            </a:r>
            <a:r>
              <a:rPr lang="hu-HU" sz="1600" b="1" dirty="0">
                <a:solidFill>
                  <a:srgbClr val="002060"/>
                </a:solidFill>
              </a:rPr>
              <a:t>szobrász </a:t>
            </a:r>
            <a:r>
              <a:rPr lang="hu-HU" sz="1600" dirty="0">
                <a:solidFill>
                  <a:srgbClr val="002060"/>
                </a:solidFill>
              </a:rPr>
              <a:t>azonban találékonynak bizonyult – </a:t>
            </a:r>
            <a:r>
              <a:rPr lang="hu-HU" sz="1600" b="1" dirty="0">
                <a:solidFill>
                  <a:srgbClr val="002060"/>
                </a:solidFill>
              </a:rPr>
              <a:t>csak a szobor fejét vetette le</a:t>
            </a:r>
            <a:r>
              <a:rPr lang="hu-HU" sz="1600" dirty="0">
                <a:solidFill>
                  <a:srgbClr val="002060"/>
                </a:solidFill>
              </a:rPr>
              <a:t>, s újat öntetett a helyére – immáron senkit meg nem botránkoztató katonasapkában. </a:t>
            </a:r>
            <a:endParaRPr lang="hu-HU" sz="1600" dirty="0" smtClean="0">
              <a:solidFill>
                <a:srgbClr val="002060"/>
              </a:solidFill>
            </a:endParaRPr>
          </a:p>
        </p:txBody>
      </p:sp>
      <p:pic>
        <p:nvPicPr>
          <p:cNvPr id="6" name="Picture 8" descr="http://static.panoramio.com/photos/small/4417618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214686"/>
            <a:ext cx="4357718" cy="3429024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3428992" y="571480"/>
            <a:ext cx="507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hlinkClick r:id="rId3"/>
              </a:rPr>
              <a:t>Akkor és most képek készítése</a:t>
            </a:r>
            <a:endParaRPr lang="hu-HU" sz="2800" b="1" dirty="0"/>
          </a:p>
        </p:txBody>
      </p:sp>
      <p:pic>
        <p:nvPicPr>
          <p:cNvPr id="50178" name="Picture 2" descr="bafoto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1871" t="448" r="2807" b="1793"/>
          <a:stretch>
            <a:fillRect/>
          </a:stretch>
        </p:blipFill>
        <p:spPr bwMode="auto">
          <a:xfrm>
            <a:off x="357158" y="571480"/>
            <a:ext cx="2661890" cy="569623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7" name="Szövegdoboz 6"/>
          <p:cNvSpPr txBox="1"/>
          <p:nvPr/>
        </p:nvSpPr>
        <p:spPr>
          <a:xfrm>
            <a:off x="3857620" y="1357298"/>
            <a:ext cx="4429156" cy="1138773"/>
          </a:xfrm>
          <a:prstGeom prst="rect">
            <a:avLst/>
          </a:prstGeom>
          <a:solidFill>
            <a:schemeClr val="bg1">
              <a:alpha val="74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Módszertani ötlet:</a:t>
            </a:r>
          </a:p>
          <a:p>
            <a:pPr>
              <a:buFont typeface="Wingdings"/>
              <a:buChar char=":"/>
            </a:pPr>
            <a:r>
              <a:rPr lang="hu-HU" sz="2200" b="1" dirty="0" smtClean="0"/>
              <a:t>Készítsenek diákjaink akkor és most képeket!</a:t>
            </a:r>
            <a:endParaRPr lang="hu-HU" sz="2200" b="1" dirty="0"/>
          </a:p>
        </p:txBody>
      </p:sp>
      <p:pic>
        <p:nvPicPr>
          <p:cNvPr id="83972" name="Picture 4" descr="World War 1 Then and Now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2714620"/>
            <a:ext cx="5602322" cy="364671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2143108" y="357166"/>
            <a:ext cx="5470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gyarapodás kora</a:t>
            </a:r>
            <a:endParaRPr lang="hu-H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397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714488"/>
            <a:ext cx="8129615" cy="4740069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Szövegdoboz 7"/>
          <p:cNvSpPr txBox="1"/>
          <p:nvPr/>
        </p:nvSpPr>
        <p:spPr>
          <a:xfrm>
            <a:off x="2786050" y="1285860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Monarchia fővárosa </a:t>
            </a:r>
            <a:r>
              <a:rPr lang="hu-HU" dirty="0" smtClean="0">
                <a:hlinkClick r:id="rId5"/>
              </a:rPr>
              <a:t>akkor és most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7143768" y="6215082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hlinkClick r:id="rId3"/>
              </a:rPr>
              <a:t>Bővebben</a:t>
            </a:r>
            <a:endParaRPr lang="hu-HU" sz="2800" b="1" dirty="0"/>
          </a:p>
        </p:txBody>
      </p:sp>
      <p:pic>
        <p:nvPicPr>
          <p:cNvPr id="49156" name="Picture 4" descr="http://ujkor.hu/wp-content/uploads/2014/07/elte.jpg"/>
          <p:cNvPicPr>
            <a:picLocks noChangeAspect="1" noChangeArrowheads="1"/>
          </p:cNvPicPr>
          <p:nvPr/>
        </p:nvPicPr>
        <p:blipFill>
          <a:blip r:embed="rId4"/>
          <a:srcRect l="29921" r="27559"/>
          <a:stretch>
            <a:fillRect/>
          </a:stretch>
        </p:blipFill>
        <p:spPr bwMode="auto">
          <a:xfrm>
            <a:off x="0" y="-1"/>
            <a:ext cx="4714876" cy="7392623"/>
          </a:xfrm>
          <a:prstGeom prst="rect">
            <a:avLst/>
          </a:prstGeom>
          <a:noFill/>
        </p:spPr>
      </p:pic>
      <p:sp>
        <p:nvSpPr>
          <p:cNvPr id="8" name="Szövegdoboz 7"/>
          <p:cNvSpPr txBox="1"/>
          <p:nvPr/>
        </p:nvSpPr>
        <p:spPr>
          <a:xfrm>
            <a:off x="5572132" y="214290"/>
            <a:ext cx="3357586" cy="5847755"/>
          </a:xfrm>
          <a:prstGeom prst="rect">
            <a:avLst/>
          </a:prstGeom>
          <a:solidFill>
            <a:schemeClr val="bg1">
              <a:alpha val="74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Módszertani ötletek:</a:t>
            </a:r>
          </a:p>
          <a:p>
            <a:r>
              <a:rPr lang="hu-HU" sz="2200" dirty="0" smtClean="0">
                <a:sym typeface="Wingdings"/>
              </a:rPr>
              <a:t> </a:t>
            </a:r>
            <a:r>
              <a:rPr lang="hu-HU" sz="2200" dirty="0" smtClean="0"/>
              <a:t>A tanulók </a:t>
            </a:r>
            <a:r>
              <a:rPr lang="hu-HU" sz="2200" b="1" dirty="0" smtClean="0"/>
              <a:t>készítsenek fotókat/</a:t>
            </a:r>
            <a:r>
              <a:rPr lang="hu-HU" sz="2200" b="1" dirty="0" err="1" smtClean="0"/>
              <a:t>szelfiket</a:t>
            </a:r>
            <a:r>
              <a:rPr lang="hu-HU" sz="2200" b="1" dirty="0" smtClean="0"/>
              <a:t> </a:t>
            </a:r>
            <a:r>
              <a:rPr lang="hu-HU" sz="2200" dirty="0" smtClean="0"/>
              <a:t>a lakóhelyükhöz közel eső hősi emlékműveknél!</a:t>
            </a:r>
          </a:p>
          <a:p>
            <a:endParaRPr lang="hu-HU" sz="2200" dirty="0" smtClean="0"/>
          </a:p>
          <a:p>
            <a:r>
              <a:rPr lang="hu-HU" sz="2200" dirty="0" smtClean="0">
                <a:sym typeface="Wingdings"/>
              </a:rPr>
              <a:t>  </a:t>
            </a:r>
            <a:r>
              <a:rPr lang="hu-HU" sz="2200" dirty="0" smtClean="0"/>
              <a:t>A diákok </a:t>
            </a:r>
            <a:r>
              <a:rPr lang="hu-HU" sz="2200" b="1" dirty="0" smtClean="0"/>
              <a:t>készítsenek </a:t>
            </a:r>
            <a:r>
              <a:rPr lang="hu-HU" sz="2200" dirty="0" smtClean="0"/>
              <a:t>olyan</a:t>
            </a:r>
            <a:r>
              <a:rPr lang="hu-HU" sz="2200" b="1" dirty="0" smtClean="0"/>
              <a:t> honlapot</a:t>
            </a:r>
            <a:r>
              <a:rPr lang="hu-HU" sz="2200" dirty="0" smtClean="0"/>
              <a:t>, melyen lakóhelyük és annak környékének első világháborús hősi emlékműveit, emléktábláit és hadisírjait összegyűjtik! </a:t>
            </a:r>
            <a:r>
              <a:rPr lang="hu-HU" sz="2200" b="1" dirty="0" smtClean="0"/>
              <a:t>Nézzenek utána az egyes emlékhelyek történetének</a:t>
            </a:r>
            <a:r>
              <a:rPr lang="hu-HU" sz="2200" dirty="0" smtClean="0"/>
              <a:t>, szerezzenek vagy készítsenek fotókat!</a:t>
            </a:r>
            <a:endParaRPr lang="hu-HU" sz="2200" dirty="0"/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4292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5412136" cy="72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971600" y="371431"/>
            <a:ext cx="78898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Játszva </a:t>
            </a:r>
            <a:r>
              <a:rPr lang="hu-H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tanulunk - </a:t>
            </a:r>
            <a:r>
              <a:rPr lang="hu-H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www.ikviz.hu</a:t>
            </a:r>
            <a:r>
              <a:rPr lang="hu-H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</a:p>
        </p:txBody>
      </p:sp>
      <p:pic>
        <p:nvPicPr>
          <p:cNvPr id="87044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00098" y="1500174"/>
            <a:ext cx="10501386" cy="472226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928662" y="357166"/>
            <a:ext cx="7858180" cy="2308324"/>
          </a:xfrm>
          <a:prstGeom prst="rect">
            <a:avLst/>
          </a:prstGeom>
          <a:solidFill>
            <a:schemeClr val="bg1">
              <a:alpha val="74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Képek a neten:</a:t>
            </a:r>
          </a:p>
          <a:p>
            <a:r>
              <a:rPr lang="es-ES" sz="2400" dirty="0" smtClean="0">
                <a:hlinkClick r:id="rId3"/>
              </a:rPr>
              <a:t>Színes fotók</a:t>
            </a:r>
            <a:r>
              <a:rPr lang="hu-HU" sz="2400" dirty="0" smtClean="0">
                <a:hlinkClick r:id="rId3"/>
              </a:rPr>
              <a:t> az első világháborúról</a:t>
            </a:r>
            <a:r>
              <a:rPr lang="hu-HU" sz="2400" dirty="0" smtClean="0"/>
              <a:t> – Katonák, mindennapok, romok</a:t>
            </a:r>
          </a:p>
          <a:p>
            <a:r>
              <a:rPr lang="hu-HU" sz="2400" dirty="0" smtClean="0">
                <a:hlinkClick r:id="rId4"/>
              </a:rPr>
              <a:t>Még több színes fotó</a:t>
            </a:r>
            <a:r>
              <a:rPr lang="hu-HU" sz="2400" dirty="0" smtClean="0"/>
              <a:t> – Itt a képaláírások is rendkívül informatívak.</a:t>
            </a:r>
            <a:endParaRPr lang="es-ES" sz="2400" dirty="0" smtClean="0"/>
          </a:p>
          <a:p>
            <a:r>
              <a:rPr lang="hu-HU" sz="2400" u="sng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Múlt-kor</a:t>
            </a:r>
            <a:r>
              <a:rPr lang="hu-HU" sz="2400" dirty="0" smtClean="0"/>
              <a:t> – A fotózás technikája is érdekes lehet témaként.</a:t>
            </a:r>
          </a:p>
        </p:txBody>
      </p:sp>
      <p:pic>
        <p:nvPicPr>
          <p:cNvPr id="2" name="Picture 2" descr="https://mult-kor.hu/image/gallery/359/.1000x1000/282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2857496"/>
            <a:ext cx="7858180" cy="340517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928662" y="357166"/>
            <a:ext cx="7858180" cy="3046988"/>
          </a:xfrm>
          <a:prstGeom prst="rect">
            <a:avLst/>
          </a:prstGeom>
          <a:solidFill>
            <a:schemeClr val="bg1">
              <a:alpha val="74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Képek a neten:</a:t>
            </a:r>
          </a:p>
          <a:p>
            <a:r>
              <a:rPr lang="hu-HU" sz="2400" dirty="0" smtClean="0"/>
              <a:t>Képek és térképek a </a:t>
            </a:r>
            <a:r>
              <a:rPr lang="hu-HU" sz="2400" b="1" dirty="0" err="1" smtClean="0">
                <a:hlinkClick r:id="rId3"/>
              </a:rPr>
              <a:t>Hungaricana</a:t>
            </a:r>
            <a:r>
              <a:rPr lang="hu-HU" sz="2400" b="1" dirty="0" smtClean="0">
                <a:hlinkClick r:id="rId3"/>
              </a:rPr>
              <a:t> képcsarnokban</a:t>
            </a:r>
            <a:endParaRPr lang="hu-HU" sz="2400" b="1" dirty="0" smtClean="0"/>
          </a:p>
          <a:p>
            <a:r>
              <a:rPr lang="hu-H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További remek felvételek fekete-fehérben</a:t>
            </a:r>
            <a:r>
              <a:rPr lang="hu-H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hu-HU" sz="2400" dirty="0" smtClean="0"/>
              <a:t>– Ezekkel érzékeltetni lehet a háború bizonyos pillanatainak hangulatát.</a:t>
            </a:r>
          </a:p>
          <a:p>
            <a:endParaRPr lang="hu-HU" sz="2400" dirty="0" smtClean="0"/>
          </a:p>
          <a:p>
            <a:r>
              <a:rPr lang="hu-HU" sz="2400" b="1" dirty="0" smtClean="0">
                <a:hlinkClick r:id="rId5"/>
              </a:rPr>
              <a:t>Szétlőtt tájak, romok, roncsok</a:t>
            </a:r>
            <a:r>
              <a:rPr lang="hu-HU" sz="2400" b="1" dirty="0" smtClean="0"/>
              <a:t> </a:t>
            </a:r>
            <a:r>
              <a:rPr lang="hu-HU" sz="2400" dirty="0" smtClean="0"/>
              <a:t>– apokaliptikus képek</a:t>
            </a:r>
          </a:p>
          <a:p>
            <a:endParaRPr lang="hu-HU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hu-HU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2786058"/>
            <a:ext cx="7786742" cy="3954094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85926"/>
            <a:ext cx="9144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2143108" y="357166"/>
            <a:ext cx="5858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történet szereplői</a:t>
            </a:r>
            <a:endParaRPr lang="hu-H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22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1428736"/>
            <a:ext cx="3894575" cy="478634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Szövegdoboz 7"/>
          <p:cNvSpPr txBox="1"/>
          <p:nvPr/>
        </p:nvSpPr>
        <p:spPr>
          <a:xfrm>
            <a:off x="785786" y="1428736"/>
            <a:ext cx="4071966" cy="4862870"/>
          </a:xfrm>
          <a:prstGeom prst="rect">
            <a:avLst/>
          </a:prstGeom>
          <a:solidFill>
            <a:schemeClr val="bg1">
              <a:alpha val="74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Módszertani ötlet:</a:t>
            </a:r>
          </a:p>
          <a:p>
            <a:pPr>
              <a:buFont typeface="Wingdings"/>
              <a:buChar char=":"/>
            </a:pPr>
            <a:r>
              <a:rPr lang="hu-HU" sz="2200" b="1" dirty="0" smtClean="0"/>
              <a:t> Készítsenek a diákok prezentációt valamely, az első világháborúban szerepet játszó fontos személyiség életútjáról! Igyekezzenek az </a:t>
            </a:r>
            <a:r>
              <a:rPr lang="hu-HU" sz="2200" b="1" dirty="0" smtClean="0">
                <a:hlinkClick r:id="rId7"/>
              </a:rPr>
              <a:t>eme honlapon</a:t>
            </a:r>
            <a:r>
              <a:rPr lang="hu-HU" sz="2200" b="1" dirty="0" smtClean="0"/>
              <a:t> található </a:t>
            </a:r>
            <a:r>
              <a:rPr lang="hu-HU" sz="2200" b="1" dirty="0" smtClean="0">
                <a:hlinkClick r:id="rId8"/>
              </a:rPr>
              <a:t>életeseményeket és képeket</a:t>
            </a:r>
            <a:r>
              <a:rPr lang="hu-HU" sz="2200" b="1" dirty="0" smtClean="0"/>
              <a:t> felhasználni, s azokat kiegészíteni!</a:t>
            </a:r>
          </a:p>
          <a:p>
            <a:pPr>
              <a:buFont typeface="Wingdings"/>
              <a:buChar char=":"/>
            </a:pPr>
            <a:r>
              <a:rPr lang="hu-HU" sz="2200" b="1" dirty="0" smtClean="0"/>
              <a:t> </a:t>
            </a:r>
            <a:r>
              <a:rPr lang="hu-HU" sz="2200" b="1" dirty="0" smtClean="0">
                <a:hlinkClick r:id="rId9"/>
              </a:rPr>
              <a:t>Korabeli videókat </a:t>
            </a:r>
            <a:r>
              <a:rPr lang="hu-HU" sz="2200" b="1" dirty="0" smtClean="0"/>
              <a:t>is találhatnak némely szereplőről.</a:t>
            </a:r>
          </a:p>
          <a:p>
            <a:pPr>
              <a:buFont typeface="Wingdings"/>
              <a:buChar char=":"/>
            </a:pPr>
            <a:endParaRPr lang="hu-HU" sz="2200" b="1" dirty="0" smtClean="0"/>
          </a:p>
          <a:p>
            <a:r>
              <a:rPr lang="hu-HU" sz="2200" b="1" dirty="0" smtClean="0"/>
              <a:t>Az előadás térjen ki az adott illető eltérő megítéléseire!</a:t>
            </a:r>
            <a:endParaRPr lang="hu-HU" sz="2200" b="1" dirty="0"/>
          </a:p>
        </p:txBody>
      </p:sp>
      <p:pic>
        <p:nvPicPr>
          <p:cNvPr id="81924" name="Picture 4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7158" y="1428736"/>
            <a:ext cx="4999538" cy="478634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1059421" y="357166"/>
            <a:ext cx="89851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Izgalmas kiselőadás-témák</a:t>
            </a:r>
          </a:p>
          <a:p>
            <a:r>
              <a:rPr lang="hu-H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hu-H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137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b="1306"/>
          <a:stretch>
            <a:fillRect/>
          </a:stretch>
        </p:blipFill>
        <p:spPr bwMode="auto">
          <a:xfrm>
            <a:off x="714348" y="1285860"/>
            <a:ext cx="8001056" cy="529183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8499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28758"/>
            <a:ext cx="9314820" cy="4500572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Szövegdoboz 5"/>
          <p:cNvSpPr txBox="1"/>
          <p:nvPr/>
        </p:nvSpPr>
        <p:spPr>
          <a:xfrm>
            <a:off x="2143108" y="357166"/>
            <a:ext cx="6099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háború valódi arca</a:t>
            </a:r>
            <a:endParaRPr lang="hu-H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26" y="764704"/>
            <a:ext cx="922152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1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026" name="Picture 2" descr="https://sargakereszt.files.wordpress.com/2014/09/1914-1918-szaz-eve-kezdodott-es-meg-ma-is-tart-az-elso-i-vilaghaboru-ady-endre.jpg?w=497&amp;h=3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142984"/>
            <a:ext cx="6734189" cy="50540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sp>
        <p:nvSpPr>
          <p:cNvPr id="6" name="Szövegdoboz 5"/>
          <p:cNvSpPr txBox="1"/>
          <p:nvPr/>
        </p:nvSpPr>
        <p:spPr>
          <a:xfrm>
            <a:off x="928662" y="357166"/>
            <a:ext cx="7858180" cy="1815882"/>
          </a:xfrm>
          <a:prstGeom prst="rect">
            <a:avLst/>
          </a:prstGeom>
          <a:solidFill>
            <a:schemeClr val="bg1">
              <a:alpha val="74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Módszertani ötlet:</a:t>
            </a:r>
          </a:p>
          <a:p>
            <a:pPr>
              <a:buFont typeface="Wingdings"/>
              <a:buChar char=":"/>
            </a:pPr>
            <a:r>
              <a:rPr lang="hu-HU" sz="2200" b="1" dirty="0" smtClean="0"/>
              <a:t> Válasszanak ki a diákok egy költőt (pl. Ady, Babits stb.), s a háborús költészetének idézeteihez készítsenek első világháborús képek felhasználásával prezentációt! (Akár csinálhatnak hozzá hanganyagot is.)</a:t>
            </a:r>
            <a:endParaRPr lang="hu-HU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0342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285728"/>
            <a:ext cx="6357982" cy="500058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Szövegdoboz 5"/>
          <p:cNvSpPr txBox="1"/>
          <p:nvPr/>
        </p:nvSpPr>
        <p:spPr>
          <a:xfrm>
            <a:off x="642910" y="5500702"/>
            <a:ext cx="7858180" cy="1138773"/>
          </a:xfrm>
          <a:prstGeom prst="rect">
            <a:avLst/>
          </a:prstGeom>
          <a:solidFill>
            <a:schemeClr val="bg1">
              <a:alpha val="74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Módszertani ötlet:</a:t>
            </a:r>
          </a:p>
          <a:p>
            <a:pPr>
              <a:buFont typeface="Wingdings"/>
              <a:buChar char=":"/>
            </a:pPr>
            <a:r>
              <a:rPr lang="hu-HU" sz="2200" b="1" dirty="0" smtClean="0"/>
              <a:t> Keressenek első világháborúval kapcsolatos könnyűzenei dalokat! </a:t>
            </a:r>
            <a:r>
              <a:rPr lang="hu-HU" sz="2000" b="1" i="1" dirty="0" smtClean="0"/>
              <a:t>(Pl. készítsenek hozzá videót, mutassák be a dalszöveget </a:t>
            </a:r>
            <a:r>
              <a:rPr lang="hu-HU" sz="2000" b="1" i="1" dirty="0" err="1" smtClean="0"/>
              <a:t>stb</a:t>
            </a:r>
            <a:r>
              <a:rPr lang="hu-HU" sz="2000" b="1" i="1" dirty="0" smtClean="0"/>
              <a:t>!)</a:t>
            </a:r>
            <a:endParaRPr lang="hu-HU" sz="2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i.ytimg.com/vi/E8QchAcQKHw/maxresdefault.jpg"/>
          <p:cNvPicPr>
            <a:picLocks noChangeAspect="1" noChangeArrowheads="1"/>
          </p:cNvPicPr>
          <p:nvPr/>
        </p:nvPicPr>
        <p:blipFill>
          <a:blip r:embed="rId2"/>
          <a:srcRect l="4134" r="4134"/>
          <a:stretch>
            <a:fillRect/>
          </a:stretch>
        </p:blipFill>
        <p:spPr bwMode="auto">
          <a:xfrm>
            <a:off x="-285784" y="0"/>
            <a:ext cx="9489039" cy="6858000"/>
          </a:xfrm>
          <a:prstGeom prst="rect">
            <a:avLst/>
          </a:prstGeom>
          <a:noFill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428604"/>
            <a:ext cx="7243035" cy="5133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ytimg.com/vi/E8QchAcQKHw/maxresdefault.jpg"/>
          <p:cNvPicPr>
            <a:picLocks noChangeAspect="1" noChangeArrowheads="1"/>
          </p:cNvPicPr>
          <p:nvPr/>
        </p:nvPicPr>
        <p:blipFill>
          <a:blip r:embed="rId2"/>
          <a:srcRect l="4134" r="4134"/>
          <a:stretch>
            <a:fillRect/>
          </a:stretch>
        </p:blipFill>
        <p:spPr bwMode="auto">
          <a:xfrm>
            <a:off x="-285784" y="0"/>
            <a:ext cx="9489039" cy="6858000"/>
          </a:xfrm>
          <a:prstGeom prst="rect">
            <a:avLst/>
          </a:prstGeom>
          <a:noFill/>
        </p:spPr>
      </p:pic>
      <p:pic>
        <p:nvPicPr>
          <p:cNvPr id="10240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t="904"/>
          <a:stretch>
            <a:fillRect/>
          </a:stretch>
        </p:blipFill>
        <p:spPr bwMode="auto">
          <a:xfrm>
            <a:off x="857224" y="547546"/>
            <a:ext cx="7000924" cy="520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i.ytimg.com/vi/E8QchAcQKHw/maxresdefault.jpg"/>
          <p:cNvPicPr>
            <a:picLocks noChangeAspect="1" noChangeArrowheads="1"/>
          </p:cNvPicPr>
          <p:nvPr/>
        </p:nvPicPr>
        <p:blipFill>
          <a:blip r:embed="rId3"/>
          <a:srcRect l="4134" r="4134"/>
          <a:stretch>
            <a:fillRect/>
          </a:stretch>
        </p:blipFill>
        <p:spPr bwMode="auto">
          <a:xfrm>
            <a:off x="-285784" y="0"/>
            <a:ext cx="9489039" cy="6858000"/>
          </a:xfrm>
          <a:prstGeom prst="rect">
            <a:avLst/>
          </a:prstGeom>
          <a:noFill/>
        </p:spPr>
      </p:pic>
      <p:pic>
        <p:nvPicPr>
          <p:cNvPr id="4" name="A trianoni békediktátum aláírása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2976" y="857232"/>
            <a:ext cx="7000924" cy="477335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ytimg.com/vi/E8QchAcQKHw/maxresdefault.jpg"/>
          <p:cNvPicPr>
            <a:picLocks noChangeAspect="1" noChangeArrowheads="1"/>
          </p:cNvPicPr>
          <p:nvPr/>
        </p:nvPicPr>
        <p:blipFill>
          <a:blip r:embed="rId2"/>
          <a:srcRect l="4134" r="4134"/>
          <a:stretch>
            <a:fillRect/>
          </a:stretch>
        </p:blipFill>
        <p:spPr bwMode="auto">
          <a:xfrm>
            <a:off x="-285784" y="0"/>
            <a:ext cx="9489039" cy="6858000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85728"/>
            <a:ext cx="4714876" cy="5929354"/>
          </a:xfrm>
          <a:solidFill>
            <a:schemeClr val="bg1">
              <a:alpha val="91000"/>
            </a:schemeClr>
          </a:solidFill>
          <a:ln w="5715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hu-HU" sz="3600" b="1" dirty="0" smtClean="0"/>
              <a:t>Legendák Trianon kapcsán</a:t>
            </a:r>
            <a:br>
              <a:rPr lang="hu-HU" sz="3600" b="1" dirty="0" smtClean="0"/>
            </a:br>
            <a:r>
              <a:rPr lang="hu-HU" sz="3200" dirty="0" smtClean="0">
                <a:hlinkClick r:id="rId3"/>
              </a:rPr>
              <a:t/>
            </a:r>
            <a:br>
              <a:rPr lang="hu-HU" sz="3200" dirty="0" smtClean="0">
                <a:hlinkClick r:id="rId3"/>
              </a:rPr>
            </a:br>
            <a:r>
              <a:rPr lang="hu-HU" sz="2700" dirty="0" smtClean="0">
                <a:hlinkClick r:id="rId3"/>
              </a:rPr>
              <a:t>Mindent visszakapunk 2020-ban?</a:t>
            </a: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dirty="0" smtClean="0">
                <a:hlinkClick r:id="rId4"/>
              </a:rPr>
              <a:t>Károlyi Mihály tehet Trianonról</a:t>
            </a: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dirty="0" smtClean="0">
                <a:hlinkClick r:id="rId5"/>
              </a:rPr>
              <a:t>A Trianon jelentése háromszoros NEM!</a:t>
            </a: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dirty="0" smtClean="0">
                <a:hlinkClick r:id="rId6"/>
              </a:rPr>
              <a:t>Clemenceau a menye miatt nem szerette a magyarokat</a:t>
            </a: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dirty="0" smtClean="0">
                <a:hlinkClick r:id="rId7"/>
              </a:rPr>
              <a:t>A magyarokkal mindig elbánt a történelem</a:t>
            </a:r>
            <a:endParaRPr lang="hu-HU" sz="2400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628" y="357166"/>
            <a:ext cx="3951188" cy="471490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ytimg.com/vi/E8QchAcQKHw/maxresdefault.jpg"/>
          <p:cNvPicPr>
            <a:picLocks noChangeAspect="1" noChangeArrowheads="1"/>
          </p:cNvPicPr>
          <p:nvPr/>
        </p:nvPicPr>
        <p:blipFill>
          <a:blip r:embed="rId3"/>
          <a:srcRect l="4134" r="4134"/>
          <a:stretch>
            <a:fillRect/>
          </a:stretch>
        </p:blipFill>
        <p:spPr bwMode="auto">
          <a:xfrm>
            <a:off x="-285784" y="0"/>
            <a:ext cx="9489039" cy="6858000"/>
          </a:xfrm>
          <a:prstGeom prst="rect">
            <a:avLst/>
          </a:prstGeom>
          <a:noFill/>
        </p:spPr>
      </p:pic>
      <p:pic>
        <p:nvPicPr>
          <p:cNvPr id="31746" name="Picture 2" descr="Szent Gellért tér, Trianon elleni tüntetés. Háttérben a Gellért-hegy oldalában a Sziklakápolna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571480"/>
            <a:ext cx="7858180" cy="49347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Képtalálat a következőre: „józsef attila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57" y="0"/>
            <a:ext cx="10715669" cy="6857999"/>
          </a:xfrm>
          <a:prstGeom prst="rect">
            <a:avLst/>
          </a:prstGeom>
          <a:noFill/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14744" y="500042"/>
            <a:ext cx="5114932" cy="3643338"/>
          </a:xfrm>
          <a:solidFill>
            <a:schemeClr val="bg1">
              <a:alpha val="92000"/>
            </a:schemeClr>
          </a:solidFill>
          <a:ln w="3175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hu-HU" sz="2000" dirty="0"/>
              <a:t>Szép kincses Kolozsvár, Mátyás büszkesége, </a:t>
            </a:r>
            <a:r>
              <a:rPr lang="hu-HU" sz="2000" dirty="0" smtClean="0"/>
              <a:t/>
            </a:r>
            <a:br>
              <a:rPr lang="hu-HU" sz="2000" dirty="0" smtClean="0"/>
            </a:br>
            <a:r>
              <a:rPr lang="hu-HU" sz="2000" dirty="0"/>
              <a:t>Nem lehet, nem, soha! </a:t>
            </a:r>
            <a:r>
              <a:rPr lang="hu-HU" sz="2000" dirty="0" err="1"/>
              <a:t>Oláhország</a:t>
            </a:r>
            <a:r>
              <a:rPr lang="hu-HU" sz="2000" dirty="0"/>
              <a:t> éke! </a:t>
            </a:r>
            <a:r>
              <a:rPr lang="hu-HU" sz="2000" dirty="0" smtClean="0"/>
              <a:t/>
            </a:r>
            <a:br>
              <a:rPr lang="hu-HU" sz="2000" dirty="0" smtClean="0"/>
            </a:br>
            <a:r>
              <a:rPr lang="hu-HU" sz="2000" dirty="0"/>
              <a:t>Nem teremhet Bánát a rácnak kenyeret! </a:t>
            </a:r>
            <a:r>
              <a:rPr lang="hu-HU" sz="2000" dirty="0" smtClean="0"/>
              <a:t/>
            </a:r>
            <a:br>
              <a:rPr lang="hu-HU" sz="2000" dirty="0" smtClean="0"/>
            </a:br>
            <a:r>
              <a:rPr lang="hu-HU" sz="2000" dirty="0"/>
              <a:t>Magyar szél fog fúni a Kárpátok felett</a:t>
            </a:r>
            <a:r>
              <a:rPr lang="hu-HU" sz="2000" dirty="0" smtClean="0"/>
              <a:t>!</a:t>
            </a:r>
          </a:p>
          <a:p>
            <a:pPr>
              <a:buNone/>
            </a:pPr>
            <a:endParaRPr lang="hu-HU" sz="2000" dirty="0" smtClean="0"/>
          </a:p>
          <a:p>
            <a:pPr>
              <a:buNone/>
            </a:pPr>
            <a:r>
              <a:rPr lang="hu-HU" sz="2000" dirty="0" smtClean="0"/>
              <a:t>Ha </a:t>
            </a:r>
            <a:r>
              <a:rPr lang="hu-HU" sz="2000" dirty="0" err="1"/>
              <a:t>eljő</a:t>
            </a:r>
            <a:r>
              <a:rPr lang="hu-HU" sz="2000" dirty="0"/>
              <a:t> az idő - a sírok nyílnak fel, </a:t>
            </a:r>
            <a:br>
              <a:rPr lang="hu-HU" sz="2000" dirty="0"/>
            </a:br>
            <a:r>
              <a:rPr lang="hu-HU" sz="2000" dirty="0"/>
              <a:t>Ha </a:t>
            </a:r>
            <a:r>
              <a:rPr lang="hu-HU" sz="2000" dirty="0" err="1"/>
              <a:t>eljő</a:t>
            </a:r>
            <a:r>
              <a:rPr lang="hu-HU" sz="2000" dirty="0"/>
              <a:t> az idő - a magyar talpra kel, </a:t>
            </a:r>
            <a:br>
              <a:rPr lang="hu-HU" sz="2000" dirty="0"/>
            </a:br>
            <a:r>
              <a:rPr lang="hu-HU" sz="2000" dirty="0"/>
              <a:t>Ha </a:t>
            </a:r>
            <a:r>
              <a:rPr lang="hu-HU" sz="2000" dirty="0" err="1"/>
              <a:t>eljő</a:t>
            </a:r>
            <a:r>
              <a:rPr lang="hu-HU" sz="2000" dirty="0"/>
              <a:t> az idő - erős lesz a karunk, </a:t>
            </a:r>
            <a:br>
              <a:rPr lang="hu-HU" sz="2000" dirty="0"/>
            </a:br>
            <a:r>
              <a:rPr lang="hu-HU" sz="2000" dirty="0"/>
              <a:t>Várjatok, Testvérek, ott leszünk, nem adunk</a:t>
            </a:r>
            <a:r>
              <a:rPr lang="hu-HU" sz="2000" dirty="0" smtClean="0"/>
              <a:t>!</a:t>
            </a:r>
          </a:p>
          <a:p>
            <a:pPr algn="r">
              <a:buNone/>
            </a:pPr>
            <a:endParaRPr lang="hu-HU" sz="2000" dirty="0" smtClean="0"/>
          </a:p>
          <a:p>
            <a:pPr algn="r">
              <a:buNone/>
            </a:pPr>
            <a:r>
              <a:rPr lang="hu-HU" sz="2000" dirty="0" smtClean="0"/>
              <a:t>(József Attila: Nem, </a:t>
            </a:r>
            <a:r>
              <a:rPr lang="hu-HU" sz="2000" dirty="0" err="1" smtClean="0"/>
              <a:t>nem</a:t>
            </a:r>
            <a:r>
              <a:rPr lang="hu-HU" sz="2000" dirty="0" smtClean="0"/>
              <a:t>, soha! – 1922)</a:t>
            </a:r>
            <a:endParaRPr lang="hu-HU" sz="2000" dirty="0"/>
          </a:p>
          <a:p>
            <a:pPr>
              <a:buNone/>
            </a:pP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ytimg.com/vi/E8QchAcQKHw/maxresdefault.jpg"/>
          <p:cNvPicPr>
            <a:picLocks noChangeAspect="1" noChangeArrowheads="1"/>
          </p:cNvPicPr>
          <p:nvPr/>
        </p:nvPicPr>
        <p:blipFill>
          <a:blip r:embed="rId3"/>
          <a:srcRect l="4134" r="4134"/>
          <a:stretch>
            <a:fillRect/>
          </a:stretch>
        </p:blipFill>
        <p:spPr bwMode="auto">
          <a:xfrm>
            <a:off x="-285784" y="0"/>
            <a:ext cx="9489039" cy="6858000"/>
          </a:xfrm>
          <a:prstGeom prst="rect">
            <a:avLst/>
          </a:prstGeom>
          <a:noFill/>
        </p:spPr>
      </p:pic>
      <p:pic>
        <p:nvPicPr>
          <p:cNvPr id="35842" name="Picture 2" descr="http://kepek.origo.hu/galleriesdisplay/upload/1006/Reviz201063162259/img/n07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l="3130" t="4647" r="3577" b="3983"/>
          <a:stretch>
            <a:fillRect/>
          </a:stretch>
        </p:blipFill>
        <p:spPr bwMode="auto">
          <a:xfrm>
            <a:off x="571472" y="571480"/>
            <a:ext cx="8015255" cy="528704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ytimg.com/vi/E8QchAcQKHw/maxresdefault.jpg"/>
          <p:cNvPicPr>
            <a:picLocks noChangeAspect="1" noChangeArrowheads="1"/>
          </p:cNvPicPr>
          <p:nvPr/>
        </p:nvPicPr>
        <p:blipFill>
          <a:blip r:embed="rId4"/>
          <a:srcRect l="4134" r="4134"/>
          <a:stretch>
            <a:fillRect/>
          </a:stretch>
        </p:blipFill>
        <p:spPr bwMode="auto">
          <a:xfrm>
            <a:off x="-285784" y="0"/>
            <a:ext cx="9489039" cy="6858000"/>
          </a:xfrm>
          <a:prstGeom prst="rect">
            <a:avLst/>
          </a:prstGeom>
          <a:noFill/>
        </p:spPr>
      </p:pic>
      <p:pic>
        <p:nvPicPr>
          <p:cNvPr id="4" name="Trianon és a Macskakő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76264" y="1071546"/>
            <a:ext cx="7881950" cy="443359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0" y="692696"/>
            <a:ext cx="922152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66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ujszo.com/sites/default/files/photos/promoted/6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1" y="285728"/>
            <a:ext cx="8640223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214282" y="0"/>
            <a:ext cx="5072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Revíziós propaganda</a:t>
            </a:r>
            <a:endParaRPr lang="hu-H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2263" y="0"/>
            <a:ext cx="5011737" cy="6858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184650" cy="6858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66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magyarhirlap.hu/mh/webimage/2/7/4/6/3/wimage/trian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500594" cy="6285830"/>
          </a:xfrm>
          <a:prstGeom prst="rect">
            <a:avLst/>
          </a:prstGeom>
          <a:noFill/>
        </p:spPr>
      </p:pic>
      <p:pic>
        <p:nvPicPr>
          <p:cNvPr id="3" name="Picture 2" descr="https://upload.wikimedia.org/wikipedia/hu/c/c0/Trianoni_hentesmunka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85728"/>
            <a:ext cx="4048125" cy="6143668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05413" cy="6858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0"/>
            <a:ext cx="3924300" cy="25209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9225" y="2492375"/>
            <a:ext cx="3914775" cy="43656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46575" cy="6858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0"/>
            <a:ext cx="4787900" cy="33639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3357563"/>
            <a:ext cx="3132137" cy="350043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49775" cy="6858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188" y="0"/>
            <a:ext cx="4468812" cy="6858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4824413" cy="6858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30725" cy="6858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7388" y="0"/>
            <a:ext cx="4506912" cy="6858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ytimg.com/vi/E8QchAcQKHw/maxresdefault.jpg"/>
          <p:cNvPicPr>
            <a:picLocks noChangeAspect="1" noChangeArrowheads="1"/>
          </p:cNvPicPr>
          <p:nvPr/>
        </p:nvPicPr>
        <p:blipFill>
          <a:blip r:embed="rId2"/>
          <a:srcRect l="4134" r="4134"/>
          <a:stretch>
            <a:fillRect/>
          </a:stretch>
        </p:blipFill>
        <p:spPr bwMode="auto">
          <a:xfrm>
            <a:off x="-285784" y="0"/>
            <a:ext cx="9489039" cy="6858000"/>
          </a:xfrm>
          <a:prstGeom prst="rect">
            <a:avLst/>
          </a:prstGeom>
          <a:noFill/>
        </p:spPr>
      </p:pic>
      <p:pic>
        <p:nvPicPr>
          <p:cNvPr id="67588" name="Picture 4" descr="http://m.cdn.blog.hu/li/linknaplo/image/szodasuveg_nem_nem_soha_ontott_feliratt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214290"/>
            <a:ext cx="3542485" cy="635798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67590" name="Picture 6" descr="Képtalálat a következőre: „trianon herendi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1785926"/>
            <a:ext cx="5286412" cy="474897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sp>
        <p:nvSpPr>
          <p:cNvPr id="5" name="Szövegdoboz 4"/>
          <p:cNvSpPr txBox="1"/>
          <p:nvPr/>
        </p:nvSpPr>
        <p:spPr>
          <a:xfrm>
            <a:off x="3571900" y="214290"/>
            <a:ext cx="5357818" cy="1323439"/>
          </a:xfrm>
          <a:prstGeom prst="rect">
            <a:avLst/>
          </a:prstGeom>
          <a:solidFill>
            <a:schemeClr val="bg1">
              <a:alpha val="9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Használati tárgyak tömkelege akkor…</a:t>
            </a:r>
            <a:endParaRPr lang="hu-H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2">
            <a:lum contrast="-6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928662" y="6457890"/>
            <a:ext cx="7715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hlinkClick r:id="rId3"/>
              </a:rPr>
              <a:t>Idővonal és száz szó, </a:t>
            </a:r>
            <a:r>
              <a:rPr lang="hu-HU" sz="2000" dirty="0" smtClean="0">
                <a:solidFill>
                  <a:schemeClr val="bg1"/>
                </a:solidFill>
              </a:rPr>
              <a:t>amely jellemzi az első világháborút.</a:t>
            </a:r>
          </a:p>
        </p:txBody>
      </p:sp>
      <p:sp>
        <p:nvSpPr>
          <p:cNvPr id="35" name="Szövegdoboz 34"/>
          <p:cNvSpPr txBox="1"/>
          <p:nvPr/>
        </p:nvSpPr>
        <p:spPr>
          <a:xfrm>
            <a:off x="2143108" y="357166"/>
            <a:ext cx="5276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 képed hozzá?</a:t>
            </a:r>
            <a:endParaRPr lang="hu-H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Képtalálat a következőre: „első világháború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8273"/>
            <a:ext cx="9143999" cy="485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84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s://www.meska.hu/img/product/large/e/u/eurowood_product_25244_110221131925_2.jpg?utm_source=product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00372"/>
            <a:ext cx="5695922" cy="4271942"/>
          </a:xfrm>
          <a:prstGeom prst="rect">
            <a:avLst/>
          </a:prstGeom>
          <a:noFill/>
        </p:spPr>
      </p:pic>
      <p:pic>
        <p:nvPicPr>
          <p:cNvPr id="70660" name="Picture 4" descr="Képtalálat a következőre: „trianon kulcstartó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666584" cy="3000372"/>
          </a:xfrm>
          <a:prstGeom prst="rect">
            <a:avLst/>
          </a:prstGeom>
          <a:noFill/>
        </p:spPr>
      </p:pic>
      <p:pic>
        <p:nvPicPr>
          <p:cNvPr id="70662" name="Picture 6" descr="Kapcsolódó ké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7986" y="0"/>
            <a:ext cx="3366014" cy="6762769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5929322" y="5792948"/>
            <a:ext cx="2786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…és most.</a:t>
            </a:r>
            <a:endParaRPr lang="hu-H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éptalálat a következőre: „trianon matrica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9" y="3571876"/>
            <a:ext cx="4500562" cy="3286124"/>
          </a:xfrm>
          <a:prstGeom prst="rect">
            <a:avLst/>
          </a:prstGeom>
          <a:noFill/>
        </p:spPr>
      </p:pic>
      <p:pic>
        <p:nvPicPr>
          <p:cNvPr id="32770" name="Picture 2" descr="Kapcsolódó ké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4572000" cy="3429000"/>
          </a:xfrm>
          <a:prstGeom prst="rect">
            <a:avLst/>
          </a:prstGeom>
          <a:noFill/>
        </p:spPr>
      </p:pic>
      <p:pic>
        <p:nvPicPr>
          <p:cNvPr id="32772" name="Picture 4" descr="Képtalálat a következőre: „trianon bögre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71876"/>
            <a:ext cx="4572000" cy="3286124"/>
          </a:xfrm>
          <a:prstGeom prst="rect">
            <a:avLst/>
          </a:prstGeom>
          <a:noFill/>
        </p:spPr>
      </p:pic>
      <p:pic>
        <p:nvPicPr>
          <p:cNvPr id="32774" name="Picture 6" descr="Képtalálat a következőre: „öregebb vagyok mint szlovákiapóló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71446"/>
            <a:ext cx="4357686" cy="328611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trianon100.hu/gallery/kepek/TRIL2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71552"/>
            <a:ext cx="9144000" cy="8929708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500034" y="87791"/>
            <a:ext cx="7643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Trianon a kortárs művészetben</a:t>
            </a:r>
            <a:endParaRPr lang="hu-H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ytimg.com/vi/E8QchAcQKHw/maxresdefault.jpg"/>
          <p:cNvPicPr>
            <a:picLocks noChangeAspect="1" noChangeArrowheads="1"/>
          </p:cNvPicPr>
          <p:nvPr/>
        </p:nvPicPr>
        <p:blipFill>
          <a:blip r:embed="rId3"/>
          <a:srcRect l="4134" r="4134"/>
          <a:stretch>
            <a:fillRect/>
          </a:stretch>
        </p:blipFill>
        <p:spPr bwMode="auto">
          <a:xfrm>
            <a:off x="-285784" y="0"/>
            <a:ext cx="9489039" cy="6858000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413" y="266700"/>
            <a:ext cx="863917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.ytimg.com/vi/E8QchAcQKHw/maxresdefault.jpg"/>
          <p:cNvPicPr>
            <a:picLocks noChangeAspect="1" noChangeArrowheads="1"/>
          </p:cNvPicPr>
          <p:nvPr/>
        </p:nvPicPr>
        <p:blipFill>
          <a:blip r:embed="rId2"/>
          <a:srcRect l="4134" r="4134"/>
          <a:stretch>
            <a:fillRect/>
          </a:stretch>
        </p:blipFill>
        <p:spPr bwMode="auto">
          <a:xfrm>
            <a:off x="-285784" y="0"/>
            <a:ext cx="9489039" cy="6858000"/>
          </a:xfrm>
          <a:prstGeom prst="rect">
            <a:avLst/>
          </a:prstGeom>
          <a:noFill/>
        </p:spPr>
      </p:pic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30" y="285728"/>
            <a:ext cx="8743950" cy="3276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9876" name="Picture 4" descr="Képtalálat a következőre: „soproni népszavazás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714752"/>
            <a:ext cx="2500330" cy="278608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79878" name="Picture 6" descr="Képtalálat a következőre: „soproni népszavazás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3714752"/>
            <a:ext cx="3214710" cy="278608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79880" name="Picture 8" descr="Képtalálat a következőre: „soproni népszavazás”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12" y="3714752"/>
            <a:ext cx="2571768" cy="281462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.ytimg.com/vi/E8QchAcQKHw/maxresdefault.jpg"/>
          <p:cNvPicPr>
            <a:picLocks noChangeAspect="1" noChangeArrowheads="1"/>
          </p:cNvPicPr>
          <p:nvPr/>
        </p:nvPicPr>
        <p:blipFill>
          <a:blip r:embed="rId2"/>
          <a:srcRect l="4134" r="4134"/>
          <a:stretch>
            <a:fillRect/>
          </a:stretch>
        </p:blipFill>
        <p:spPr bwMode="auto">
          <a:xfrm>
            <a:off x="-285784" y="0"/>
            <a:ext cx="9489039" cy="6858000"/>
          </a:xfrm>
          <a:prstGeom prst="rect">
            <a:avLst/>
          </a:prstGeom>
          <a:noFill/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66"/>
            <a:ext cx="4171950" cy="58959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Szövegdoboz 5"/>
          <p:cNvSpPr txBox="1"/>
          <p:nvPr/>
        </p:nvSpPr>
        <p:spPr>
          <a:xfrm>
            <a:off x="4714844" y="357166"/>
            <a:ext cx="4071998" cy="2831544"/>
          </a:xfrm>
          <a:prstGeom prst="rect">
            <a:avLst/>
          </a:prstGeom>
          <a:solidFill>
            <a:schemeClr val="bg1">
              <a:alpha val="74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Módszertani ötlet:</a:t>
            </a:r>
          </a:p>
          <a:p>
            <a:pPr>
              <a:buFont typeface="Wingdings"/>
              <a:buChar char=":"/>
            </a:pPr>
            <a:r>
              <a:rPr lang="hu-HU" sz="2200" b="1" dirty="0" smtClean="0"/>
              <a:t> Írjanak a diákok különféle sajtóműfajban (pl. interjú, riport, körkérdés, vezércikk) a soproni (és környéki) népszavazásról!</a:t>
            </a:r>
          </a:p>
          <a:p>
            <a:r>
              <a:rPr lang="hu-HU" sz="2200" b="1" dirty="0" smtClean="0"/>
              <a:t>Az egyik csoport magyar, a másik német, a harmadik külföldi nézőpontból tudósítson!</a:t>
            </a:r>
            <a:endParaRPr lang="hu-HU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ytimg.com/vi/E8QchAcQKHw/maxresdefault.jpg"/>
          <p:cNvPicPr>
            <a:picLocks noChangeAspect="1" noChangeArrowheads="1"/>
          </p:cNvPicPr>
          <p:nvPr/>
        </p:nvPicPr>
        <p:blipFill>
          <a:blip r:embed="rId2"/>
          <a:srcRect l="4134" r="4134"/>
          <a:stretch>
            <a:fillRect/>
          </a:stretch>
        </p:blipFill>
        <p:spPr bwMode="auto">
          <a:xfrm>
            <a:off x="-285784" y="0"/>
            <a:ext cx="9489039" cy="6858000"/>
          </a:xfrm>
          <a:prstGeom prst="rect">
            <a:avLst/>
          </a:prstGeom>
          <a:noFill/>
        </p:spPr>
      </p:pic>
      <p:pic>
        <p:nvPicPr>
          <p:cNvPr id="7373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1000108"/>
            <a:ext cx="7296150" cy="5229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1357290" y="142852"/>
            <a:ext cx="6643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Fennmaradó ellentétek</a:t>
            </a:r>
            <a:endParaRPr lang="hu-H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Ledöntött határkő a trianoni határnál Aggtelek és Kecső között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0"/>
            <a:ext cx="5756563" cy="6858000"/>
          </a:xfrm>
          <a:prstGeom prst="rect">
            <a:avLst/>
          </a:prstGeom>
          <a:noFill/>
        </p:spPr>
      </p:pic>
      <p:pic>
        <p:nvPicPr>
          <p:cNvPr id="3" name="Picture 2" descr="https://i.ytimg.com/vi/E8QchAcQKHw/maxresdefault.jpg"/>
          <p:cNvPicPr>
            <a:picLocks noChangeAspect="1" noChangeArrowheads="1"/>
          </p:cNvPicPr>
          <p:nvPr/>
        </p:nvPicPr>
        <p:blipFill>
          <a:blip r:embed="rId4"/>
          <a:srcRect l="4134" r="4134"/>
          <a:stretch>
            <a:fillRect/>
          </a:stretch>
        </p:blipFill>
        <p:spPr bwMode="auto">
          <a:xfrm>
            <a:off x="-285784" y="0"/>
            <a:ext cx="948903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ytimg.com/vi/E8QchAcQKHw/maxresdefault.jpg"/>
          <p:cNvPicPr>
            <a:picLocks noChangeAspect="1" noChangeArrowheads="1"/>
          </p:cNvPicPr>
          <p:nvPr/>
        </p:nvPicPr>
        <p:blipFill>
          <a:blip r:embed="rId3"/>
          <a:srcRect l="4134" r="4134"/>
          <a:stretch>
            <a:fillRect/>
          </a:stretch>
        </p:blipFill>
        <p:spPr bwMode="auto">
          <a:xfrm>
            <a:off x="-285784" y="0"/>
            <a:ext cx="9489039" cy="6858000"/>
          </a:xfrm>
          <a:prstGeom prst="rect">
            <a:avLst/>
          </a:prstGeom>
          <a:noFill/>
        </p:spPr>
      </p:pic>
      <p:pic>
        <p:nvPicPr>
          <p:cNvPr id="24578" name="Picture 2" descr="MC4901fa_boislavka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1214422"/>
            <a:ext cx="8115357" cy="5072098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500166" y="428604"/>
            <a:ext cx="6643734" cy="707886"/>
          </a:xfrm>
          <a:prstGeom prst="rect">
            <a:avLst/>
          </a:prstGeom>
          <a:solidFill>
            <a:schemeClr val="bg1">
              <a:alpha val="89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Atrocitások, népirtások</a:t>
            </a:r>
            <a:endParaRPr lang="hu-H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ytimg.com/vi/E8QchAcQKHw/maxresdefault.jpg"/>
          <p:cNvPicPr>
            <a:picLocks noChangeAspect="1" noChangeArrowheads="1"/>
          </p:cNvPicPr>
          <p:nvPr/>
        </p:nvPicPr>
        <p:blipFill>
          <a:blip r:embed="rId3"/>
          <a:srcRect l="4134" r="4134"/>
          <a:stretch>
            <a:fillRect/>
          </a:stretch>
        </p:blipFill>
        <p:spPr bwMode="auto">
          <a:xfrm>
            <a:off x="-285784" y="0"/>
            <a:ext cx="9489039" cy="6858000"/>
          </a:xfrm>
          <a:prstGeom prst="rect">
            <a:avLst/>
          </a:prstGeom>
          <a:noFill/>
        </p:spPr>
      </p:pic>
      <p:pic>
        <p:nvPicPr>
          <p:cNvPr id="76802" name="Picture 2" descr="1546710_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642918"/>
            <a:ext cx="8229658" cy="5143536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357158" y="5143512"/>
            <a:ext cx="8215370" cy="1477328"/>
          </a:xfrm>
          <a:prstGeom prst="rect">
            <a:avLst/>
          </a:prstGeom>
          <a:solidFill>
            <a:schemeClr val="bg1">
              <a:alpha val="74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Módszertani ötlet:</a:t>
            </a:r>
          </a:p>
          <a:p>
            <a:r>
              <a:rPr lang="hu-HU" sz="2200" b="1" dirty="0" smtClean="0"/>
              <a:t>Ha neked kellene engedélyezned egy ilyen iskolai kiállítást, mi szólna mellette és ellene? Milyen érvek és ellenérvek szólnak egy hasonló kiállítás mellett? </a:t>
            </a:r>
            <a:endParaRPr lang="hu-HU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026" name="Picture 2" descr="Kapcsolódó ké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3" y="428009"/>
            <a:ext cx="9148936" cy="602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www.bibl.u-szeged.hu/bibl/mil/ww1/100/1916/images/roman_felvonul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074425" cy="6858000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6215074" y="285728"/>
            <a:ext cx="2714612" cy="5909310"/>
          </a:xfrm>
          <a:prstGeom prst="rect">
            <a:avLst/>
          </a:prstGeom>
          <a:solidFill>
            <a:schemeClr val="bg1">
              <a:alpha val="74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Módszertani ötlet:</a:t>
            </a:r>
          </a:p>
          <a:p>
            <a:endParaRPr lang="hu-HU" sz="2400" b="1" u="sng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/>
              <a:buChar char=":"/>
            </a:pPr>
            <a:r>
              <a:rPr lang="hu-HU" sz="2200" dirty="0" smtClean="0"/>
              <a:t>Keressenek a diákok egy bizonyos településhez vagy kisebb régióhoz kapcsolódó etnikai összetűzéseket, konfliktusokat!</a:t>
            </a:r>
          </a:p>
          <a:p>
            <a:pPr>
              <a:buFont typeface="Wingdings"/>
              <a:buChar char=":"/>
            </a:pPr>
            <a:endParaRPr lang="hu-HU" sz="2200" dirty="0" smtClean="0"/>
          </a:p>
          <a:p>
            <a:r>
              <a:rPr lang="hu-HU" sz="2200" dirty="0" smtClean="0"/>
              <a:t>Mutassák be a gyűjtött anyagot az osztálytársaiknak! Beszéljenek arról, milyen általánosságokat figyeltek meg!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214422"/>
            <a:ext cx="825908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/>
          <p:cNvSpPr txBox="1"/>
          <p:nvPr/>
        </p:nvSpPr>
        <p:spPr>
          <a:xfrm>
            <a:off x="571472" y="5967731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Javasolt részek: 29:02- 43:32 és 50:00-57:15</a:t>
            </a:r>
            <a:endParaRPr lang="hu-HU" sz="24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214314" y="357166"/>
            <a:ext cx="8715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 érdekes dokumentumfilm</a:t>
            </a:r>
            <a:endParaRPr lang="hu-H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.ytimg.com/vi/E8QchAcQKHw/maxresdefault.jpg"/>
          <p:cNvPicPr>
            <a:picLocks noChangeAspect="1" noChangeArrowheads="1"/>
          </p:cNvPicPr>
          <p:nvPr/>
        </p:nvPicPr>
        <p:blipFill>
          <a:blip r:embed="rId2"/>
          <a:srcRect l="4134" r="4134"/>
          <a:stretch>
            <a:fillRect/>
          </a:stretch>
        </p:blipFill>
        <p:spPr bwMode="auto">
          <a:xfrm>
            <a:off x="-285784" y="0"/>
            <a:ext cx="9489039" cy="6858000"/>
          </a:xfrm>
          <a:prstGeom prst="rect">
            <a:avLst/>
          </a:prstGeom>
          <a:noFill/>
        </p:spPr>
      </p:pic>
      <p:pic>
        <p:nvPicPr>
          <p:cNvPr id="4" name="Picture 3" descr="G:\Első Világháború - Prekog\Felvidéki-skizofrén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28604"/>
            <a:ext cx="7858180" cy="58936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apcsolódó ké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071546"/>
            <a:ext cx="7786742" cy="5962702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785926"/>
            <a:ext cx="80724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 smtClean="0"/>
              <a:t>„Érdemes lehet elmélkedni </a:t>
            </a:r>
          </a:p>
          <a:p>
            <a:pPr algn="ctr"/>
            <a:r>
              <a:rPr lang="hu-HU" sz="2400" dirty="0" smtClean="0"/>
              <a:t>a "mi lett volna, ha" kérdéseken, </a:t>
            </a:r>
          </a:p>
          <a:p>
            <a:pPr algn="ctr"/>
            <a:r>
              <a:rPr lang="hu-HU" sz="2400" dirty="0" smtClean="0"/>
              <a:t>annak ellenére, hogy ami történt, megtörtént. </a:t>
            </a:r>
          </a:p>
          <a:p>
            <a:pPr algn="ctr"/>
            <a:r>
              <a:rPr lang="hu-HU" sz="2400" dirty="0" smtClean="0"/>
              <a:t>Fontos, hogy ezekről a dolgokról, ha csak szóban is, </a:t>
            </a:r>
          </a:p>
          <a:p>
            <a:pPr algn="ctr"/>
            <a:r>
              <a:rPr lang="hu-HU" sz="2400" dirty="0" smtClean="0"/>
              <a:t>de megemlékezzünk, hiszen nemzetünknek egy </a:t>
            </a:r>
          </a:p>
          <a:p>
            <a:pPr algn="ctr"/>
            <a:r>
              <a:rPr lang="hu-HU" sz="2400" dirty="0" smtClean="0"/>
              <a:t>fordulópontját jelenti, ami kihat a jelenre is. </a:t>
            </a:r>
          </a:p>
          <a:p>
            <a:pPr algn="ctr"/>
            <a:r>
              <a:rPr lang="hu-HU" sz="2400" dirty="0" smtClean="0"/>
              <a:t>A múltunk határozza meg a jelenünket. </a:t>
            </a:r>
          </a:p>
          <a:p>
            <a:pPr algn="ctr"/>
            <a:r>
              <a:rPr lang="hu-HU" sz="2400" dirty="0" smtClean="0"/>
              <a:t>Viszont aki a múltban él, </a:t>
            </a:r>
          </a:p>
          <a:p>
            <a:pPr algn="ctr"/>
            <a:r>
              <a:rPr lang="hu-HU" sz="2400" dirty="0" smtClean="0"/>
              <a:t>annak nincs jövője.”</a:t>
            </a:r>
            <a:endParaRPr lang="hu-HU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428596" y="75649"/>
            <a:ext cx="8215370" cy="1138773"/>
          </a:xfrm>
          <a:prstGeom prst="rect">
            <a:avLst/>
          </a:prstGeom>
          <a:solidFill>
            <a:schemeClr val="bg1">
              <a:alpha val="74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Módszertani ötlet:</a:t>
            </a:r>
          </a:p>
          <a:p>
            <a:r>
              <a:rPr lang="hu-HU" sz="2200" b="1" dirty="0" smtClean="0"/>
              <a:t>Hallgassuk meg </a:t>
            </a:r>
            <a:r>
              <a:rPr lang="hu-HU" sz="2200" dirty="0" smtClean="0"/>
              <a:t>- (akár anonim módon, pl. </a:t>
            </a:r>
            <a:r>
              <a:rPr lang="hu-HU" sz="2200" dirty="0" err="1" smtClean="0"/>
              <a:t>Google</a:t>
            </a:r>
            <a:r>
              <a:rPr lang="hu-HU" sz="2200" dirty="0" smtClean="0"/>
              <a:t> kérdőív segítségével) </a:t>
            </a:r>
            <a:r>
              <a:rPr lang="hu-HU" sz="2200" b="1" dirty="0" smtClean="0"/>
              <a:t>a diákok véleményét Trianonról és következményeiről!</a:t>
            </a:r>
            <a:endParaRPr lang="hu-HU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gothamgal.com/wp-content/uploads/old-typepad/a/6a00d8345200d669e2019b0010e2c9970b-p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218" y="4788"/>
            <a:ext cx="8572500" cy="706755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928662" y="2071678"/>
            <a:ext cx="735811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200" dirty="0" smtClean="0"/>
              <a:t>„Trianon számomra egy elkerülhetetlen,</a:t>
            </a:r>
          </a:p>
          <a:p>
            <a:pPr algn="ctr"/>
            <a:r>
              <a:rPr lang="hu-HU" sz="2200" dirty="0" smtClean="0"/>
              <a:t>így is késleltetett nemzeti katasztrófát jelent, </a:t>
            </a:r>
          </a:p>
          <a:p>
            <a:pPr algn="ctr"/>
            <a:r>
              <a:rPr lang="hu-HU" sz="2200" dirty="0" smtClean="0"/>
              <a:t>amit legfeljebb pozitívabb végkifejlettel lehetett </a:t>
            </a:r>
          </a:p>
          <a:p>
            <a:pPr algn="ctr"/>
            <a:r>
              <a:rPr lang="hu-HU" sz="2200" dirty="0" smtClean="0"/>
              <a:t>volna csak kivitelezni.  Trianon a dicső nemzeti múlt </a:t>
            </a:r>
          </a:p>
          <a:p>
            <a:pPr algn="ctr"/>
            <a:r>
              <a:rPr lang="hu-HU" sz="2200" dirty="0" smtClean="0"/>
              <a:t>végpontját jelenti nekem. És bár egyre kevesebb </a:t>
            </a:r>
          </a:p>
          <a:p>
            <a:pPr algn="ctr"/>
            <a:r>
              <a:rPr lang="hu-HU" sz="2200" dirty="0" smtClean="0"/>
              <a:t>figyelmet fordítunk június 4-re, remélem, </a:t>
            </a:r>
          </a:p>
          <a:p>
            <a:pPr algn="ctr"/>
            <a:r>
              <a:rPr lang="hu-HU" sz="2200" dirty="0" smtClean="0"/>
              <a:t>hogy a századik évforduló némi </a:t>
            </a:r>
          </a:p>
          <a:p>
            <a:pPr algn="ctr"/>
            <a:r>
              <a:rPr lang="hu-HU" sz="2200" dirty="0" smtClean="0"/>
              <a:t>változást idéz majd elő.”</a:t>
            </a:r>
            <a:endParaRPr lang="hu-H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Képtalálat a következőre: „comic quote bubble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-214338"/>
            <a:ext cx="7481908" cy="7481909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571472" y="714356"/>
            <a:ext cx="77153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 smtClean="0"/>
              <a:t>Szerintem az igazi veszteséget nem az </a:t>
            </a:r>
          </a:p>
          <a:p>
            <a:pPr algn="ctr"/>
            <a:r>
              <a:rPr lang="hu-HU" sz="2400" dirty="0" smtClean="0"/>
              <a:t>elcsatolt gyárak, bányák, erdők jelentik, </a:t>
            </a:r>
          </a:p>
          <a:p>
            <a:pPr algn="ctr"/>
            <a:r>
              <a:rPr lang="hu-HU" sz="2400" dirty="0" smtClean="0"/>
              <a:t>hanem az a több millió magyar, akinek már</a:t>
            </a:r>
          </a:p>
          <a:p>
            <a:pPr algn="ctr"/>
            <a:r>
              <a:rPr lang="hu-HU" sz="2400" dirty="0" smtClean="0"/>
              <a:t> lassan egy évszázada sokkal nehezebb a sorsa. </a:t>
            </a:r>
          </a:p>
          <a:p>
            <a:pPr algn="ctr"/>
            <a:r>
              <a:rPr lang="hu-HU" sz="2400" dirty="0" smtClean="0"/>
              <a:t>A legnagyobb probléma az, hogy a külhoni</a:t>
            </a:r>
          </a:p>
          <a:p>
            <a:pPr algn="ctr"/>
            <a:r>
              <a:rPr lang="hu-HU" sz="2400" dirty="0" smtClean="0"/>
              <a:t> magyarok elnyomását a különböző nemzetközi egyezmények sem tudják megakadályozni, sőt, </a:t>
            </a:r>
          </a:p>
          <a:p>
            <a:pPr algn="ctr"/>
            <a:r>
              <a:rPr lang="hu-HU" sz="2400" dirty="0" smtClean="0"/>
              <a:t>esetenként olyan, a helyzetet súlyosbító </a:t>
            </a:r>
          </a:p>
          <a:p>
            <a:pPr algn="ctr"/>
            <a:r>
              <a:rPr lang="hu-HU" sz="2400" dirty="0" smtClean="0"/>
              <a:t>törvények is születnek, mint például az </a:t>
            </a:r>
          </a:p>
          <a:p>
            <a:pPr algn="ctr"/>
            <a:r>
              <a:rPr lang="hu-HU" sz="2400" dirty="0" smtClean="0"/>
              <a:t>új ukrán oktatási törvény.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Képtalálat a következőre: „comic quote bubble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8692013" cy="6547985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1357290" y="1643050"/>
            <a:ext cx="64294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 smtClean="0"/>
              <a:t>Szerintem a szórványmagyarság </a:t>
            </a:r>
          </a:p>
          <a:p>
            <a:pPr algn="ctr"/>
            <a:r>
              <a:rPr lang="hu-HU" sz="2400" dirty="0" smtClean="0"/>
              <a:t>megőrzése érdekében fontos, hogy határon</a:t>
            </a:r>
          </a:p>
          <a:p>
            <a:pPr algn="ctr"/>
            <a:r>
              <a:rPr lang="hu-HU" sz="2400" dirty="0" smtClean="0"/>
              <a:t>innen és túl is tanuljuk és megemlékezzünk erről az eseményről. Trianon "jövőjét" illetően pedig az előbb leírt módon vizionálnám, hiszen a mai modern Európában revíziós törekvéseknek nincs helye , illetve az elmúlt majdnem száz év demográfiai változásait figyelembe véve alapja sem.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Kapcsolódó ké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7786742" cy="696281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1214414" y="1357298"/>
            <a:ext cx="58579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 smtClean="0"/>
              <a:t>Fontos, hogy a diákok ne </a:t>
            </a:r>
          </a:p>
          <a:p>
            <a:pPr algn="ctr"/>
            <a:r>
              <a:rPr lang="hu-HU" sz="2400" dirty="0" smtClean="0"/>
              <a:t>egyoldalúan, csak a minket ért</a:t>
            </a:r>
          </a:p>
          <a:p>
            <a:pPr algn="ctr"/>
            <a:r>
              <a:rPr lang="hu-HU" sz="2400" dirty="0" smtClean="0"/>
              <a:t> veszteségeket hangsúlyozva tanuljanak Trianonról, hanem lássák az érem másik oldalát is. Így a jelenleg is fennálló </a:t>
            </a:r>
          </a:p>
          <a:p>
            <a:pPr algn="ctr"/>
            <a:r>
              <a:rPr lang="hu-HU" sz="2400" dirty="0" smtClean="0"/>
              <a:t>nemzetek közötti ellentét enyhülhet </a:t>
            </a:r>
          </a:p>
          <a:p>
            <a:pPr algn="ctr"/>
            <a:r>
              <a:rPr lang="hu-HU" sz="2400" dirty="0" smtClean="0"/>
              <a:t>a fiatalok körében, és tanulhatnak </a:t>
            </a:r>
          </a:p>
          <a:p>
            <a:pPr algn="ctr"/>
            <a:r>
              <a:rPr lang="hu-HU" sz="2400" dirty="0" smtClean="0"/>
              <a:t>elődeik hibáiból.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mult-kor.hu/attachments/14995/gesc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14422"/>
            <a:ext cx="8367755" cy="5214974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285720" y="285728"/>
            <a:ext cx="6429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hoz a jövő?</a:t>
            </a:r>
            <a:endParaRPr lang="hu-H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00034" y="1000108"/>
            <a:ext cx="8358246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>
                <a:hlinkClick r:id="rId2"/>
              </a:rPr>
              <a:t>https://zanza.tv/tortenelem/ujkor-az-elso-vilaghaboru/az-i-vilaghaboru-i</a:t>
            </a:r>
            <a:endParaRPr lang="hu-HU" sz="1600" dirty="0"/>
          </a:p>
          <a:p>
            <a:r>
              <a:rPr lang="hu-HU" sz="1600" dirty="0" smtClean="0">
                <a:hlinkClick r:id="rId3"/>
              </a:rPr>
              <a:t>https://zanza.tv/tortenelem/ujkor-az-elso-vilaghaboru/az-i-vilaghaboru-ii</a:t>
            </a:r>
            <a:endParaRPr lang="hu-HU" sz="1600" dirty="0" smtClean="0"/>
          </a:p>
          <a:p>
            <a:r>
              <a:rPr lang="hu-HU" sz="1600" dirty="0" smtClean="0">
                <a:hlinkClick r:id="rId4"/>
              </a:rPr>
              <a:t>https://zanza.tv/tortenelem/magyarorszag-ket-vilaghaboru-kozott/magyarorszag-tortenete-1918-1920</a:t>
            </a:r>
            <a:r>
              <a:rPr lang="hu-HU" sz="1600" dirty="0" smtClean="0"/>
              <a:t> </a:t>
            </a:r>
          </a:p>
          <a:p>
            <a:r>
              <a:rPr lang="hu-HU" sz="1600" dirty="0" smtClean="0">
                <a:hlinkClick r:id="rId5"/>
              </a:rPr>
              <a:t>https://zanza.tv/tortenelem/magyarorszag-ket-vilaghaboru-kozott/trianon</a:t>
            </a:r>
            <a:endParaRPr lang="hu-HU" sz="1600" dirty="0" smtClean="0"/>
          </a:p>
          <a:p>
            <a:endParaRPr lang="hu-HU" sz="1600" dirty="0" smtClean="0"/>
          </a:p>
          <a:p>
            <a:r>
              <a:rPr lang="hu-HU" sz="1600" dirty="0" smtClean="0">
                <a:hlinkClick r:id="rId6"/>
              </a:rPr>
              <a:t>https://www.youtube.com/watch?v=ZRy_affcE34</a:t>
            </a:r>
            <a:r>
              <a:rPr lang="hu-HU" sz="1600" dirty="0" smtClean="0"/>
              <a:t> - Magyarország története 33.  - Az első világháború</a:t>
            </a:r>
          </a:p>
          <a:p>
            <a:r>
              <a:rPr lang="hu-HU" sz="1600" dirty="0" smtClean="0">
                <a:hlinkClick r:id="rId7"/>
              </a:rPr>
              <a:t>https://www.youtube.com/watch?v=WCfJYDC5OOQ</a:t>
            </a:r>
            <a:r>
              <a:rPr lang="hu-HU" sz="1600" dirty="0" smtClean="0"/>
              <a:t> – Magyarország története 34.  - A háború vége és a forradalmak </a:t>
            </a:r>
            <a:endParaRPr lang="hu-HU" sz="1600" dirty="0"/>
          </a:p>
          <a:p>
            <a:r>
              <a:rPr lang="hu-HU" sz="1600" dirty="0" smtClean="0">
                <a:hlinkClick r:id="rId8"/>
              </a:rPr>
              <a:t>https://www.youtube.com/watch?v=IMTLqQsH5pE</a:t>
            </a:r>
            <a:r>
              <a:rPr lang="hu-HU" sz="1600" dirty="0" smtClean="0"/>
              <a:t> – Magyarország története 35. – Konszolidáció és Trianon</a:t>
            </a:r>
          </a:p>
          <a:p>
            <a:endParaRPr lang="hu-HU" sz="1600" dirty="0" smtClean="0"/>
          </a:p>
          <a:p>
            <a:r>
              <a:rPr lang="hu-HU" sz="1600" dirty="0" smtClean="0">
                <a:hlinkClick r:id="rId9"/>
              </a:rPr>
              <a:t>https://www.youtube.com/watch?v=ouKoZem_VbY</a:t>
            </a:r>
            <a:r>
              <a:rPr lang="hu-HU" sz="1600" dirty="0" smtClean="0"/>
              <a:t> – Út a háborúig (dokumentumfilm)</a:t>
            </a:r>
            <a:endParaRPr lang="hu-HU" sz="1600" dirty="0"/>
          </a:p>
          <a:p>
            <a:r>
              <a:rPr lang="hu-HU" sz="1600" dirty="0" smtClean="0">
                <a:hlinkClick r:id="rId10"/>
              </a:rPr>
              <a:t>https://www.youtube.com/watch?v=rh-HWONBme0&amp;t=2116s</a:t>
            </a:r>
            <a:r>
              <a:rPr lang="hu-HU" sz="1600" dirty="0" smtClean="0"/>
              <a:t> – Az első világháború (dokumentumfilm)</a:t>
            </a:r>
          </a:p>
          <a:p>
            <a:endParaRPr lang="hu-HU" sz="1600" dirty="0" smtClean="0"/>
          </a:p>
          <a:p>
            <a:r>
              <a:rPr lang="hu-HU" sz="1600" dirty="0" smtClean="0">
                <a:hlinkClick r:id="rId11"/>
              </a:rPr>
              <a:t>https://www.youtube.com/watch?v=qOD-Q5I7QkY</a:t>
            </a:r>
            <a:r>
              <a:rPr lang="hu-HU" sz="1600" dirty="0" smtClean="0"/>
              <a:t> – Trianon legendák </a:t>
            </a:r>
          </a:p>
          <a:p>
            <a:r>
              <a:rPr lang="hu-HU" sz="1600" dirty="0" smtClean="0">
                <a:hlinkClick r:id="rId12"/>
              </a:rPr>
              <a:t>https://www.youtube.com/watch?v=hOSr8MnNO68</a:t>
            </a:r>
            <a:r>
              <a:rPr lang="hu-HU" sz="1600" dirty="0" smtClean="0"/>
              <a:t> – Vagonlakók (dokumentumfilm)</a:t>
            </a:r>
          </a:p>
          <a:p>
            <a:endParaRPr lang="hu-HU" sz="1600" dirty="0"/>
          </a:p>
          <a:p>
            <a:r>
              <a:rPr lang="hu-HU" sz="1600" dirty="0" smtClean="0">
                <a:hlinkClick r:id="rId13"/>
              </a:rPr>
              <a:t>https://vimeo.com/67381985</a:t>
            </a:r>
            <a:r>
              <a:rPr lang="hu-HU" sz="1600" dirty="0" smtClean="0"/>
              <a:t> - Magyar és szlovák fiatalok Trianonról</a:t>
            </a:r>
          </a:p>
          <a:p>
            <a:endParaRPr lang="hu-HU" sz="1600" dirty="0" smtClean="0"/>
          </a:p>
          <a:p>
            <a:endParaRPr lang="hu-HU" sz="1600" dirty="0"/>
          </a:p>
          <a:p>
            <a:endParaRPr lang="hu-HU" sz="1600" dirty="0" smtClean="0"/>
          </a:p>
          <a:p>
            <a:r>
              <a:rPr lang="hu-HU" sz="1600" dirty="0" smtClean="0"/>
              <a:t> </a:t>
            </a:r>
            <a:endParaRPr lang="hu-HU" sz="1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714348" y="77908"/>
            <a:ext cx="771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Online videók gyűjteménye</a:t>
            </a:r>
            <a:endParaRPr lang="hu-H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026" name="Picture 2" descr="http://static.origos.hu/s/img/i/1703/2017031353.jpg?w=644&amp;h=5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" y="184870"/>
            <a:ext cx="9173909" cy="641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06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158" y="1357298"/>
            <a:ext cx="8229600" cy="4857784"/>
          </a:xfrm>
        </p:spPr>
        <p:txBody>
          <a:bodyPr>
            <a:noAutofit/>
          </a:bodyPr>
          <a:lstStyle/>
          <a:p>
            <a:pPr indent="-180000">
              <a:lnSpc>
                <a:spcPts val="2300"/>
              </a:lnSpc>
              <a:spcAft>
                <a:spcPts val="600"/>
              </a:spcAft>
              <a:buNone/>
            </a:pPr>
            <a:r>
              <a:rPr lang="hu-HU" sz="2400" dirty="0" smtClean="0">
                <a:hlinkClick r:id="rId2"/>
              </a:rPr>
              <a:t>http://www.agt.bme.hu/varga/foto/1vh/hosi.html</a:t>
            </a:r>
            <a:r>
              <a:rPr lang="hu-HU" sz="2400" dirty="0" smtClean="0"/>
              <a:t> </a:t>
            </a:r>
          </a:p>
          <a:p>
            <a:pPr indent="-180000">
              <a:lnSpc>
                <a:spcPts val="2300"/>
              </a:lnSpc>
              <a:spcAft>
                <a:spcPts val="600"/>
              </a:spcAft>
              <a:buNone/>
            </a:pPr>
            <a:r>
              <a:rPr lang="hu-HU" sz="2400" dirty="0" smtClean="0">
                <a:hlinkClick r:id="rId3"/>
              </a:rPr>
              <a:t>http://ujkor.hu/content/i-vilaghaborus-hosi-emlekmuvek</a:t>
            </a:r>
            <a:r>
              <a:rPr lang="hu-HU" sz="2400" dirty="0" smtClean="0"/>
              <a:t> </a:t>
            </a:r>
          </a:p>
          <a:p>
            <a:pPr indent="-180000">
              <a:lnSpc>
                <a:spcPts val="2300"/>
              </a:lnSpc>
              <a:spcAft>
                <a:spcPts val="600"/>
              </a:spcAft>
              <a:buNone/>
            </a:pPr>
            <a:r>
              <a:rPr lang="hu-HU" sz="2400" dirty="0" smtClean="0">
                <a:hlinkClick r:id="rId4"/>
              </a:rPr>
              <a:t>http://ujkor.hu/content/szobrok-budapesten-hosi-emlekmuvek-1-resz</a:t>
            </a:r>
            <a:endParaRPr lang="hu-HU" sz="2400" dirty="0" smtClean="0"/>
          </a:p>
          <a:p>
            <a:pPr indent="-180000">
              <a:lnSpc>
                <a:spcPts val="2300"/>
              </a:lnSpc>
              <a:spcAft>
                <a:spcPts val="600"/>
              </a:spcAft>
              <a:buNone/>
            </a:pPr>
            <a:r>
              <a:rPr lang="hu-HU" sz="2400" dirty="0" smtClean="0">
                <a:hlinkClick r:id="rId5"/>
              </a:rPr>
              <a:t>http://ujkor.hu/content/emlektablak-budapesten-hosi-emlekmuvek-2-resz</a:t>
            </a:r>
            <a:r>
              <a:rPr lang="hu-HU" sz="2400" dirty="0" smtClean="0"/>
              <a:t> </a:t>
            </a:r>
          </a:p>
          <a:p>
            <a:pPr indent="-180000">
              <a:lnSpc>
                <a:spcPts val="2300"/>
              </a:lnSpc>
              <a:spcAft>
                <a:spcPts val="600"/>
              </a:spcAft>
              <a:buNone/>
            </a:pPr>
            <a:r>
              <a:rPr lang="hu-HU" sz="2400" dirty="0" smtClean="0">
                <a:hlinkClick r:id="rId6"/>
              </a:rPr>
              <a:t>http://ujkor.hu/content/hadisirok-budapesten-hosi-emlekmuvek-3-resz</a:t>
            </a:r>
            <a:r>
              <a:rPr lang="hu-HU" sz="2400" dirty="0" smtClean="0"/>
              <a:t> </a:t>
            </a:r>
          </a:p>
          <a:p>
            <a:pPr indent="-180000">
              <a:lnSpc>
                <a:spcPts val="2300"/>
              </a:lnSpc>
              <a:spcAft>
                <a:spcPts val="600"/>
              </a:spcAft>
              <a:buNone/>
            </a:pPr>
            <a:r>
              <a:rPr lang="hu-HU" sz="2400" dirty="0" smtClean="0">
                <a:hlinkClick r:id="rId7"/>
              </a:rPr>
              <a:t>http://ujkor.hu/content/hiaba-omlott-volna-e-sok-ver-iranytu-hazank-i-vilaghaborus-kozteri-szobraihoz</a:t>
            </a:r>
            <a:r>
              <a:rPr lang="hu-HU" sz="2400" dirty="0" smtClean="0"/>
              <a:t> </a:t>
            </a:r>
          </a:p>
          <a:p>
            <a:pPr indent="-180000">
              <a:lnSpc>
                <a:spcPts val="2300"/>
              </a:lnSpc>
              <a:spcAft>
                <a:spcPts val="600"/>
              </a:spcAft>
              <a:buNone/>
            </a:pPr>
            <a:r>
              <a:rPr lang="hu-HU" sz="2400" dirty="0" smtClean="0">
                <a:hlinkClick r:id="rId8"/>
              </a:rPr>
              <a:t>http://nagyhaboru.blog.hu/2015/05/27/i_vilaghaborus_emlekmutipusok_a_lovas_emlekmuvek</a:t>
            </a:r>
            <a:r>
              <a:rPr lang="hu-HU" sz="2400" dirty="0" smtClean="0"/>
              <a:t> </a:t>
            </a:r>
          </a:p>
          <a:p>
            <a:pPr indent="-180000">
              <a:lnSpc>
                <a:spcPts val="2300"/>
              </a:lnSpc>
              <a:spcAft>
                <a:spcPts val="600"/>
              </a:spcAft>
              <a:buNone/>
            </a:pPr>
            <a:r>
              <a:rPr lang="hu-HU" sz="2400" dirty="0" smtClean="0">
                <a:hlinkClick r:id="rId9"/>
              </a:rPr>
              <a:t>http://nagyhaboru.blog.hu/2017/02/09/egy_emlekmu_es_ami_mogotte_van</a:t>
            </a:r>
            <a:endParaRPr lang="hu-HU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85720" y="571480"/>
            <a:ext cx="8001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Világháborús emlékművek</a:t>
            </a:r>
            <a:endParaRPr lang="hu-H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252728"/>
          </a:xfrm>
        </p:spPr>
        <p:txBody>
          <a:bodyPr/>
          <a:lstStyle/>
          <a:p>
            <a:r>
              <a:rPr lang="hu-HU" dirty="0" smtClean="0">
                <a:solidFill>
                  <a:srgbClr val="0070C0"/>
                </a:solidFill>
              </a:rPr>
              <a:t>Hadisírok, emlékművek</a:t>
            </a:r>
            <a:endParaRPr lang="hu-H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70C0"/>
                </a:solidFill>
              </a:rPr>
              <a:t>Hasznos oldalak 1.</a:t>
            </a:r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5082809"/>
          </a:xfrm>
        </p:spPr>
        <p:txBody>
          <a:bodyPr>
            <a:normAutofit fontScale="70000" lnSpcReduction="20000"/>
          </a:bodyPr>
          <a:lstStyle/>
          <a:p>
            <a:r>
              <a:rPr lang="hu-HU" dirty="0" smtClean="0">
                <a:hlinkClick r:id="rId2"/>
              </a:rPr>
              <a:t>http://public.oed.com/media/ww1-timeline</a:t>
            </a:r>
            <a:r>
              <a:rPr lang="hu-HU" dirty="0" smtClean="0"/>
              <a:t> - Időszalag és a világháború száz szóban</a:t>
            </a:r>
          </a:p>
          <a:p>
            <a:endParaRPr lang="hu-HU" dirty="0" smtClean="0"/>
          </a:p>
          <a:p>
            <a:r>
              <a:rPr lang="hu-HU" dirty="0" smtClean="0">
                <a:hlinkClick r:id="rId3"/>
              </a:rPr>
              <a:t>http://index.hu/tudomany/2017/05/01/interneten_is_bongeszheto_a_hires_trianoni_voros_terkep/</a:t>
            </a:r>
            <a:r>
              <a:rPr lang="hu-HU" dirty="0" smtClean="0"/>
              <a:t> - Interneten is böngészhető a </a:t>
            </a:r>
            <a:r>
              <a:rPr lang="hu-HU" dirty="0" smtClean="0">
                <a:hlinkClick r:id="rId4"/>
              </a:rPr>
              <a:t>Vörös Térkép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>
                <a:hlinkClick r:id="rId5"/>
              </a:rPr>
              <a:t>http://trianon100.hu/</a:t>
            </a:r>
            <a:r>
              <a:rPr lang="hu-HU" dirty="0" smtClean="0"/>
              <a:t> </a:t>
            </a:r>
          </a:p>
          <a:p>
            <a:endParaRPr lang="hu-HU" dirty="0" smtClean="0"/>
          </a:p>
          <a:p>
            <a:r>
              <a:rPr lang="hu-HU" dirty="0" smtClean="0">
                <a:hlinkClick r:id="rId6"/>
              </a:rPr>
              <a:t>http://www.trianon.hu</a:t>
            </a:r>
            <a:r>
              <a:rPr lang="hu-HU" dirty="0" smtClean="0"/>
              <a:t> – Revíziós dalok, képek; videók</a:t>
            </a:r>
          </a:p>
          <a:p>
            <a:r>
              <a:rPr lang="hu-HU" dirty="0" smtClean="0">
                <a:hlinkClick r:id="rId7"/>
              </a:rPr>
              <a:t>http://www.ujszeged.hu/index.php?page=kepeslapok&amp;al=2#kezd</a:t>
            </a:r>
            <a:r>
              <a:rPr lang="hu-HU" dirty="0" smtClean="0"/>
              <a:t> – Hazafias képeslapok</a:t>
            </a:r>
          </a:p>
          <a:p>
            <a:endParaRPr lang="hu-HU" dirty="0" smtClean="0"/>
          </a:p>
          <a:p>
            <a:r>
              <a:rPr lang="hu-HU" dirty="0" smtClean="0">
                <a:hlinkClick r:id="rId8"/>
              </a:rPr>
              <a:t>http://www.haon.hu/szoborsors-es-tortenelem-a-nagy-honved/2891156</a:t>
            </a:r>
            <a:r>
              <a:rPr lang="hu-HU" dirty="0" smtClean="0"/>
              <a:t> - szobortörténelem</a:t>
            </a:r>
          </a:p>
          <a:p>
            <a:endParaRPr lang="hu-HU" dirty="0" smtClean="0"/>
          </a:p>
          <a:p>
            <a:r>
              <a:rPr lang="hu-HU" dirty="0" smtClean="0">
                <a:hlinkClick r:id="rId9"/>
              </a:rPr>
              <a:t>http://ujkor.hu/content/mukincsrablasra-fel</a:t>
            </a:r>
            <a:r>
              <a:rPr lang="hu-HU" dirty="0" smtClean="0"/>
              <a:t> - Első világháborús </a:t>
            </a:r>
            <a:r>
              <a:rPr lang="hu-HU" dirty="0" err="1" smtClean="0"/>
              <a:t>szabadulószoba</a:t>
            </a:r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70C0"/>
                </a:solidFill>
              </a:rPr>
              <a:t>Hasznos oldalak 2.</a:t>
            </a:r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>
              <a:lnSpc>
                <a:spcPts val="3300"/>
              </a:lnSpc>
            </a:pPr>
            <a:r>
              <a:rPr lang="hu-HU" sz="2400" u="sng" dirty="0" smtClean="0">
                <a:hlinkClick r:id="rId2"/>
              </a:rPr>
              <a:t>http://www.bibl.u-szeged.hu/bibl/mil/ww1/</a:t>
            </a:r>
            <a:r>
              <a:rPr lang="hu-HU" sz="2400" dirty="0" smtClean="0"/>
              <a:t> - Kronológia, életrajz, haditechnika, könyvespolc</a:t>
            </a:r>
            <a:endParaRPr lang="hu-HU" sz="2400" u="sng" dirty="0" smtClean="0">
              <a:hlinkClick r:id="rId2"/>
            </a:endParaRPr>
          </a:p>
          <a:p>
            <a:pPr fontAlgn="base">
              <a:lnSpc>
                <a:spcPts val="3300"/>
              </a:lnSpc>
            </a:pPr>
            <a:r>
              <a:rPr lang="hu-HU" sz="2400" u="sng" dirty="0" smtClean="0">
                <a:hlinkClick r:id="rId2"/>
              </a:rPr>
              <a:t>https://livesofthefirstworldwar.org/about</a:t>
            </a:r>
            <a:r>
              <a:rPr lang="hu-HU" sz="2400" dirty="0" smtClean="0"/>
              <a:t> - Élettörténeteket lehet feltölteni, illetve hozzá képeket. A személyes emlékezethez lehet jó.</a:t>
            </a:r>
          </a:p>
          <a:p>
            <a:pPr fontAlgn="base">
              <a:lnSpc>
                <a:spcPts val="3300"/>
              </a:lnSpc>
            </a:pPr>
            <a:r>
              <a:rPr lang="hu-HU" sz="2400" u="sng" dirty="0" smtClean="0">
                <a:hlinkClick r:id="rId3"/>
              </a:rPr>
              <a:t>http://www.europeana.eu/portal/hu/collections/world-war-I</a:t>
            </a:r>
            <a:r>
              <a:rPr lang="hu-HU" sz="2400" dirty="0" smtClean="0"/>
              <a:t> </a:t>
            </a:r>
          </a:p>
          <a:p>
            <a:pPr fontAlgn="base">
              <a:lnSpc>
                <a:spcPts val="3300"/>
              </a:lnSpc>
            </a:pPr>
            <a:r>
              <a:rPr lang="hu-HU" sz="2400" u="sng" dirty="0" smtClean="0">
                <a:hlinkClick r:id="rId4"/>
              </a:rPr>
              <a:t>http://www.nagyhaboru.blog.hu</a:t>
            </a:r>
            <a:r>
              <a:rPr lang="hu-HU" sz="2400" dirty="0" smtClean="0"/>
              <a:t> </a:t>
            </a:r>
          </a:p>
          <a:p>
            <a:pPr fontAlgn="base">
              <a:lnSpc>
                <a:spcPts val="3300"/>
              </a:lnSpc>
            </a:pPr>
            <a:r>
              <a:rPr lang="hu-HU" sz="2400" u="sng" dirty="0" smtClean="0">
                <a:hlinkClick r:id="rId5"/>
              </a:rPr>
              <a:t>http://www.magyarezredek.hu</a:t>
            </a:r>
            <a:r>
              <a:rPr lang="hu-HU" sz="2400" dirty="0" smtClean="0"/>
              <a:t> - több digitalizált kiadvány is van az oldalon, nevekre is rá lehet keresni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500034" y="462487"/>
            <a:ext cx="6429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Trianon</a:t>
            </a:r>
            <a:r>
              <a:rPr lang="hu-H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hu-H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357158" y="1714488"/>
            <a:ext cx="8229600" cy="4625609"/>
          </a:xfrm>
        </p:spPr>
        <p:txBody>
          <a:bodyPr>
            <a:noAutofit/>
          </a:bodyPr>
          <a:lstStyle/>
          <a:p>
            <a:pPr>
              <a:lnSpc>
                <a:spcPts val="2900"/>
              </a:lnSpc>
              <a:buNone/>
            </a:pPr>
            <a:r>
              <a:rPr lang="hu-HU" sz="1800" b="1" dirty="0" smtClean="0"/>
              <a:t>Legendák</a:t>
            </a:r>
            <a:endParaRPr lang="hu-HU" sz="1800" b="1" dirty="0" smtClean="0">
              <a:hlinkClick r:id="rId2"/>
            </a:endParaRPr>
          </a:p>
          <a:p>
            <a:pPr>
              <a:lnSpc>
                <a:spcPts val="2900"/>
              </a:lnSpc>
            </a:pPr>
            <a:r>
              <a:rPr lang="hu-HU" sz="1800" dirty="0" smtClean="0">
                <a:hlinkClick r:id="rId2"/>
              </a:rPr>
              <a:t>http://www.urbanlegends.hu</a:t>
            </a:r>
          </a:p>
          <a:p>
            <a:pPr>
              <a:lnSpc>
                <a:spcPts val="2900"/>
              </a:lnSpc>
            </a:pPr>
            <a:r>
              <a:rPr lang="hu-HU" sz="1800" dirty="0" smtClean="0">
                <a:hlinkClick r:id="rId3"/>
              </a:rPr>
              <a:t>http://tenyleg.com/</a:t>
            </a:r>
            <a:r>
              <a:rPr lang="hu-HU" sz="1800" dirty="0" smtClean="0"/>
              <a:t> </a:t>
            </a:r>
          </a:p>
          <a:p>
            <a:pPr>
              <a:lnSpc>
                <a:spcPts val="2900"/>
              </a:lnSpc>
            </a:pPr>
            <a:endParaRPr lang="hu-HU" sz="1800" dirty="0" smtClean="0"/>
          </a:p>
          <a:p>
            <a:pPr>
              <a:lnSpc>
                <a:spcPts val="2900"/>
              </a:lnSpc>
              <a:buNone/>
            </a:pPr>
            <a:r>
              <a:rPr lang="hu-HU" sz="1800" b="1" dirty="0" smtClean="0"/>
              <a:t>Közös múlt</a:t>
            </a:r>
          </a:p>
          <a:p>
            <a:pPr>
              <a:lnSpc>
                <a:spcPts val="2900"/>
              </a:lnSpc>
            </a:pPr>
            <a:r>
              <a:rPr lang="hu-HU" sz="1800" dirty="0" smtClean="0">
                <a:hlinkClick r:id="rId4"/>
              </a:rPr>
              <a:t>http://mult-kor.hu/20061003_kozosen_ertelmezik_a_francianemet_multat</a:t>
            </a:r>
            <a:endParaRPr lang="hu-HU" sz="1800" dirty="0" smtClean="0"/>
          </a:p>
          <a:p>
            <a:pPr>
              <a:lnSpc>
                <a:spcPts val="2900"/>
              </a:lnSpc>
            </a:pPr>
            <a:r>
              <a:rPr lang="hu-HU" sz="1800" dirty="0" smtClean="0">
                <a:hlinkClick r:id="rId5"/>
              </a:rPr>
              <a:t>http://mult-kor.hu/20121004_ketnyelvu_magyarszloven_tortenelemkonyvet_adtak_ki</a:t>
            </a:r>
            <a:endParaRPr lang="hu-HU" sz="1800" dirty="0" smtClean="0"/>
          </a:p>
          <a:p>
            <a:pPr>
              <a:lnSpc>
                <a:spcPts val="2900"/>
              </a:lnSpc>
            </a:pPr>
            <a:endParaRPr lang="hu-HU" sz="1800" dirty="0" smtClean="0"/>
          </a:p>
          <a:p>
            <a:pPr>
              <a:lnSpc>
                <a:spcPts val="2900"/>
              </a:lnSpc>
              <a:buNone/>
            </a:pPr>
            <a:r>
              <a:rPr lang="hu-HU" sz="1800" b="1" dirty="0" smtClean="0"/>
              <a:t>Revíziós plakátok</a:t>
            </a:r>
          </a:p>
          <a:p>
            <a:pPr>
              <a:lnSpc>
                <a:spcPts val="2900"/>
              </a:lnSpc>
            </a:pPr>
            <a:r>
              <a:rPr lang="hu-HU" sz="1800" dirty="0" smtClean="0">
                <a:hlinkClick r:id="rId6"/>
              </a:rPr>
              <a:t>http://kepek.origo.hu/galleriesdisplay/gdisplay?xml=/1006/Reviz201063162259/gallery.xml&amp;rovat=fotoriport</a:t>
            </a:r>
            <a:endParaRPr lang="hu-HU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70C0"/>
                </a:solidFill>
              </a:rPr>
              <a:t>Tanulmányok, szakirodalom</a:t>
            </a:r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00034" y="1643050"/>
            <a:ext cx="807249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hlinkClick r:id="rId2"/>
              </a:rPr>
              <a:t>http://www.grotius.hu/doc/pub/UUYRSV/2010_122_romsics_ignac_trianon_okai.pdf</a:t>
            </a:r>
            <a:r>
              <a:rPr lang="hu-HU" sz="2000" dirty="0" smtClean="0"/>
              <a:t> - </a:t>
            </a:r>
            <a:r>
              <a:rPr lang="hu-HU" dirty="0" smtClean="0"/>
              <a:t>Rövid és szakszerű tanulmány</a:t>
            </a:r>
          </a:p>
          <a:p>
            <a:endParaRPr lang="hu-HU" dirty="0" smtClean="0">
              <a:hlinkClick r:id="rId3"/>
            </a:endParaRPr>
          </a:p>
          <a:p>
            <a:r>
              <a:rPr lang="hu-HU" dirty="0" smtClean="0">
                <a:hlinkClick r:id="rId3"/>
              </a:rPr>
              <a:t>http://tte.hu/kepletek-egy-megoldhatatlan-egyenlethez/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>
                <a:hlinkClick r:id="rId4"/>
              </a:rPr>
              <a:t>http://tte.hu/gyarmati-gyoergy-toertenetiras-toertenelemtanitas-es-nemzettudat-kinalat-a-mediatizalt-multkepek-kavalkadjaban/</a:t>
            </a:r>
            <a:r>
              <a:rPr lang="hu-HU" dirty="0" smtClean="0"/>
              <a:t>  </a:t>
            </a:r>
          </a:p>
          <a:p>
            <a:endParaRPr lang="hu-HU" dirty="0" smtClean="0"/>
          </a:p>
          <a:p>
            <a:r>
              <a:rPr lang="hu-HU" u="sng" dirty="0" smtClean="0">
                <a:hlinkClick r:id="rId5"/>
              </a:rPr>
              <a:t>https://www.dhm.de/fileadmin/medien/relaunch/bildung-und-vermittlung/Begleitheft_Der_Erste_Weltkrieg_1914-1918.pdf</a:t>
            </a:r>
            <a:r>
              <a:rPr lang="hu-HU" u="sng" dirty="0" smtClean="0"/>
              <a:t> </a:t>
            </a:r>
            <a:r>
              <a:rPr lang="hu-HU" dirty="0" smtClean="0"/>
              <a:t>- Német nyelven, remek képekkel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70C0"/>
                </a:solidFill>
              </a:rPr>
              <a:t>Irodalmi művek, festmények</a:t>
            </a:r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u-HU" sz="2800" u="sng" dirty="0" smtClean="0">
                <a:hlinkClick r:id="rId3"/>
              </a:rPr>
              <a:t>http://cultura.hu/aktualis/magyar-irok-az-1-vilaghaboruban/</a:t>
            </a:r>
            <a:endParaRPr lang="hu-HU" sz="2800" dirty="0" smtClean="0"/>
          </a:p>
          <a:p>
            <a:r>
              <a:rPr lang="hu-HU" sz="2800" u="sng" dirty="0" smtClean="0">
                <a:hlinkClick r:id="rId4"/>
              </a:rPr>
              <a:t>http://www.barkaonline.hu/kritika/4144-i-vilaghaborus-irodalmunkrol</a:t>
            </a:r>
            <a:endParaRPr lang="hu-HU" sz="2800" u="sng" dirty="0" smtClean="0"/>
          </a:p>
          <a:p>
            <a:r>
              <a:rPr lang="hu-HU" sz="2800" u="sng" dirty="0" smtClean="0">
                <a:hlinkClick r:id="rId5"/>
              </a:rPr>
              <a:t>https://www.youtube.com/watch?v=L2nt0uXIJT0</a:t>
            </a:r>
            <a:r>
              <a:rPr lang="hu-HU" sz="2800" u="sng" dirty="0" smtClean="0"/>
              <a:t> – </a:t>
            </a:r>
            <a:r>
              <a:rPr lang="hu-HU" sz="2600" dirty="0" smtClean="0"/>
              <a:t>Gyóni Géza: Csak egy éjszakára…</a:t>
            </a:r>
            <a:endParaRPr lang="hu-HU" sz="2800" dirty="0" smtClean="0"/>
          </a:p>
          <a:p>
            <a:endParaRPr lang="hu-HU" sz="2800" dirty="0" smtClean="0"/>
          </a:p>
          <a:p>
            <a:r>
              <a:rPr lang="hu-HU" sz="2600" u="sng" dirty="0" smtClean="0">
                <a:hlinkClick r:id="rId6"/>
              </a:rPr>
              <a:t>http://madefrom.com/history/world-war-one/painting/</a:t>
            </a:r>
            <a:endParaRPr lang="hu-HU" sz="2600" u="sng" dirty="0" smtClean="0"/>
          </a:p>
          <a:p>
            <a:r>
              <a:rPr lang="hu-HU" sz="2600" u="sng" dirty="0" smtClean="0">
                <a:hlinkClick r:id="rId7"/>
              </a:rPr>
              <a:t>http://mult-kor.hu/ezek-a-szemek-elfelejtettek-konnyezni---magyar-muveszek-az-elso-vilaghaboruban-20151217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70C0"/>
                </a:solidFill>
              </a:rPr>
              <a:t>Zene</a:t>
            </a:r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hu-HU" u="sng" dirty="0" smtClean="0">
                <a:hlinkClick r:id="rId2"/>
              </a:rPr>
              <a:t>http://antiwarsongs.org/categoria.php?id=130&amp;lang=it</a:t>
            </a:r>
            <a:r>
              <a:rPr lang="hu-HU" dirty="0" smtClean="0"/>
              <a:t> </a:t>
            </a:r>
          </a:p>
          <a:p>
            <a:pPr fontAlgn="base">
              <a:buNone/>
            </a:pPr>
            <a:r>
              <a:rPr lang="hu-HU" dirty="0" smtClean="0"/>
              <a:t>	Dalok a karácsonyi fegyverszünetekről - néhány a </a:t>
            </a:r>
            <a:r>
              <a:rPr lang="hu-HU" dirty="0" err="1" smtClean="0"/>
              <a:t>YouTube-on</a:t>
            </a:r>
            <a:r>
              <a:rPr lang="hu-HU" dirty="0" smtClean="0"/>
              <a:t> is megtalálható </a:t>
            </a:r>
          </a:p>
          <a:p>
            <a:pPr fontAlgn="base">
              <a:buNone/>
            </a:pPr>
            <a:endParaRPr lang="hu-HU" dirty="0" smtClean="0"/>
          </a:p>
          <a:p>
            <a:pPr fontAlgn="base"/>
            <a:r>
              <a:rPr lang="hu-HU" u="sng" dirty="0" smtClean="0">
                <a:hlinkClick r:id="rId3"/>
              </a:rPr>
              <a:t>http://antiwarsongs.org/categoria.php?id=134&amp;lang=it</a:t>
            </a:r>
            <a:r>
              <a:rPr lang="hu-HU" dirty="0" smtClean="0"/>
              <a:t> Mindenféle első világháborús és első világháborúról szóló dal, magyarok is</a:t>
            </a:r>
          </a:p>
          <a:p>
            <a:pPr fontAlgn="base"/>
            <a:endParaRPr lang="hu-HU" dirty="0" smtClean="0"/>
          </a:p>
          <a:p>
            <a:pPr fontAlgn="base"/>
            <a:r>
              <a:rPr lang="hu-HU" dirty="0" smtClean="0"/>
              <a:t>Kodály Zoltán: </a:t>
            </a:r>
            <a:r>
              <a:rPr lang="hu-HU" dirty="0" smtClean="0">
                <a:hlinkClick r:id="rId4"/>
              </a:rPr>
              <a:t>Doberdói dal</a:t>
            </a:r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Elérhetőségem: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marotizsoltviktor</a:t>
            </a:r>
            <a:r>
              <a:rPr lang="hu-H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@</a:t>
            </a:r>
            <a:r>
              <a:rPr lang="hu-H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gmail.com</a:t>
            </a:r>
            <a:endParaRPr lang="hu-HU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https://vimeo.com/67381985</a:t>
            </a:r>
          </a:p>
          <a:p>
            <a:pPr marL="118872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6340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rig00.deviantart.net/c8fc/f/2007/004/8/6/civil_war_by_rebelassasin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7170" name="Picture 2" descr="Képtalálat a következőre: „nők első világháború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" y="383875"/>
            <a:ext cx="9143999" cy="609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01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ul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dul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1308</TotalTime>
  <Words>2126</Words>
  <Application>Microsoft Office PowerPoint</Application>
  <PresentationFormat>Diavetítés a képernyőre (4:3 oldalarány)</PresentationFormat>
  <Paragraphs>298</Paragraphs>
  <Slides>87</Slides>
  <Notes>29</Notes>
  <HiddenSlides>0</HiddenSlides>
  <MMClips>2</MMClips>
  <ScaleCrop>false</ScaleCrop>
  <HeadingPairs>
    <vt:vector size="4" baseType="variant">
      <vt:variant>
        <vt:lpstr>Téma</vt:lpstr>
      </vt:variant>
      <vt:variant>
        <vt:i4>3</vt:i4>
      </vt:variant>
      <vt:variant>
        <vt:lpstr>Diacímek</vt:lpstr>
      </vt:variant>
      <vt:variant>
        <vt:i4>87</vt:i4>
      </vt:variant>
    </vt:vector>
  </HeadingPairs>
  <TitlesOfParts>
    <vt:vector size="90" baseType="lpstr">
      <vt:lpstr>Office-téma</vt:lpstr>
      <vt:lpstr>Modul</vt:lpstr>
      <vt:lpstr>1_Modul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Legendák Trianon kapcsán  Mindent visszakapunk 2020-ban?  Károlyi Mihály tehet Trianonról  A Trianon jelentése háromszoros NEM!  Clemenceau a menye miatt nem szerette a magyarokat  A magyarokkal mindig elbánt a történelem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Hadisírok, emlékművek</vt:lpstr>
      <vt:lpstr>Hasznos oldalak 1.</vt:lpstr>
      <vt:lpstr>Hasznos oldalak 2.</vt:lpstr>
      <vt:lpstr>PowerPoint bemutató</vt:lpstr>
      <vt:lpstr>Tanulmányok, szakirodalom</vt:lpstr>
      <vt:lpstr>Irodalmi művek, festmények</vt:lpstr>
      <vt:lpstr>Zene</vt:lpstr>
      <vt:lpstr>Elérhetőségem: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hszilard76</dc:creator>
  <cp:lastModifiedBy>Prekog Alfa Kft</cp:lastModifiedBy>
  <cp:revision>116</cp:revision>
  <dcterms:created xsi:type="dcterms:W3CDTF">2017-10-15T05:50:03Z</dcterms:created>
  <dcterms:modified xsi:type="dcterms:W3CDTF">2018-10-14T05:49:24Z</dcterms:modified>
</cp:coreProperties>
</file>