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6" r:id="rId3"/>
    <p:sldId id="299" r:id="rId4"/>
    <p:sldId id="257" r:id="rId5"/>
    <p:sldId id="258" r:id="rId6"/>
    <p:sldId id="282" r:id="rId7"/>
    <p:sldId id="277" r:id="rId8"/>
    <p:sldId id="283" r:id="rId9"/>
    <p:sldId id="274" r:id="rId10"/>
    <p:sldId id="280" r:id="rId11"/>
    <p:sldId id="259" r:id="rId12"/>
    <p:sldId id="278" r:id="rId13"/>
    <p:sldId id="260" r:id="rId14"/>
    <p:sldId id="279" r:id="rId15"/>
    <p:sldId id="261" r:id="rId16"/>
    <p:sldId id="281" r:id="rId17"/>
    <p:sldId id="262" r:id="rId18"/>
    <p:sldId id="263" r:id="rId19"/>
    <p:sldId id="298" r:id="rId20"/>
    <p:sldId id="293" r:id="rId21"/>
    <p:sldId id="294" r:id="rId22"/>
    <p:sldId id="289" r:id="rId23"/>
    <p:sldId id="290" r:id="rId24"/>
    <p:sldId id="291" r:id="rId25"/>
    <p:sldId id="270" r:id="rId26"/>
    <p:sldId id="295" r:id="rId27"/>
    <p:sldId id="296" r:id="rId28"/>
    <p:sldId id="292" r:id="rId29"/>
    <p:sldId id="287" r:id="rId30"/>
    <p:sldId id="267" r:id="rId31"/>
    <p:sldId id="284" r:id="rId32"/>
    <p:sldId id="268" r:id="rId33"/>
    <p:sldId id="297" r:id="rId34"/>
    <p:sldId id="273" r:id="rId35"/>
    <p:sldId id="285" r:id="rId36"/>
  </p:sldIdLst>
  <p:sldSz cx="12192000" cy="6858000"/>
  <p:notesSz cx="6858000" cy="9144000"/>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CCFF"/>
    <a:srgbClr val="FFFFCC"/>
    <a:srgbClr val="00FF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3" d="100"/>
          <a:sy n="63" d="100"/>
        </p:scale>
        <p:origin x="-138" y="-324"/>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1524000" y="1122363"/>
            <a:ext cx="9144000" cy="2387600"/>
          </a:xfrm>
        </p:spPr>
        <p:txBody>
          <a:bodyPr anchor="b"/>
          <a:lstStyle>
            <a:lvl1pPr algn="ctr">
              <a:defRPr sz="6000"/>
            </a:lvl1pPr>
          </a:lstStyle>
          <a:p>
            <a:r>
              <a:rPr lang="hu-HU" smtClean="0"/>
              <a:t>Mintacím szerkesztése</a:t>
            </a:r>
            <a:endParaRPr lang="hu-HU"/>
          </a:p>
        </p:txBody>
      </p:sp>
      <p:sp>
        <p:nvSpPr>
          <p:cNvPr id="3" name="Alcím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u-HU" smtClean="0"/>
              <a:t>Alcím mintájának szerkesztése</a:t>
            </a:r>
            <a:endParaRPr lang="hu-HU"/>
          </a:p>
        </p:txBody>
      </p:sp>
      <p:sp>
        <p:nvSpPr>
          <p:cNvPr id="4" name="Dátum helye 3"/>
          <p:cNvSpPr>
            <a:spLocks noGrp="1"/>
          </p:cNvSpPr>
          <p:nvPr>
            <p:ph type="dt" sz="half" idx="10"/>
          </p:nvPr>
        </p:nvSpPr>
        <p:spPr/>
        <p:txBody>
          <a:bodyPr/>
          <a:lstStyle/>
          <a:p>
            <a:fld id="{C08D255D-EC31-4D9B-99CC-1160496D6E76}" type="datetimeFigureOut">
              <a:rPr lang="hu-HU" smtClean="0"/>
              <a:pPr/>
              <a:t>2018.12.01.</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EFF7C8C6-5424-4450-BBF2-29C0192875D4}" type="slidenum">
              <a:rPr lang="hu-HU" smtClean="0"/>
              <a:pPr/>
              <a:t>‹#›</a:t>
            </a:fld>
            <a:endParaRPr lang="hu-HU"/>
          </a:p>
        </p:txBody>
      </p:sp>
    </p:spTree>
    <p:extLst>
      <p:ext uri="{BB962C8B-B14F-4D97-AF65-F5344CB8AC3E}">
        <p14:creationId xmlns:p14="http://schemas.microsoft.com/office/powerpoint/2010/main" xmlns="" val="41804781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C08D255D-EC31-4D9B-99CC-1160496D6E76}" type="datetimeFigureOut">
              <a:rPr lang="hu-HU" smtClean="0"/>
              <a:pPr/>
              <a:t>2018.12.01.</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EFF7C8C6-5424-4450-BBF2-29C0192875D4}" type="slidenum">
              <a:rPr lang="hu-HU" smtClean="0"/>
              <a:pPr/>
              <a:t>‹#›</a:t>
            </a:fld>
            <a:endParaRPr lang="hu-HU"/>
          </a:p>
        </p:txBody>
      </p:sp>
    </p:spTree>
    <p:extLst>
      <p:ext uri="{BB962C8B-B14F-4D97-AF65-F5344CB8AC3E}">
        <p14:creationId xmlns:p14="http://schemas.microsoft.com/office/powerpoint/2010/main" xmlns="" val="33668690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8724900" y="365125"/>
            <a:ext cx="2628900" cy="5811838"/>
          </a:xfrm>
        </p:spPr>
        <p:txBody>
          <a:bodyPr vert="eaVert"/>
          <a:lstStyle/>
          <a:p>
            <a:r>
              <a:rPr lang="hu-HU" smtClean="0"/>
              <a:t>Mintacím szerkesztése</a:t>
            </a:r>
            <a:endParaRPr lang="hu-HU"/>
          </a:p>
        </p:txBody>
      </p:sp>
      <p:sp>
        <p:nvSpPr>
          <p:cNvPr id="3" name="Függőleges szöveg helye 2"/>
          <p:cNvSpPr>
            <a:spLocks noGrp="1"/>
          </p:cNvSpPr>
          <p:nvPr>
            <p:ph type="body" orient="vert" idx="1"/>
          </p:nvPr>
        </p:nvSpPr>
        <p:spPr>
          <a:xfrm>
            <a:off x="838200" y="365125"/>
            <a:ext cx="7734300" cy="5811838"/>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C08D255D-EC31-4D9B-99CC-1160496D6E76}" type="datetimeFigureOut">
              <a:rPr lang="hu-HU" smtClean="0"/>
              <a:pPr/>
              <a:t>2018.12.01.</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EFF7C8C6-5424-4450-BBF2-29C0192875D4}" type="slidenum">
              <a:rPr lang="hu-HU" smtClean="0"/>
              <a:pPr/>
              <a:t>‹#›</a:t>
            </a:fld>
            <a:endParaRPr lang="hu-HU"/>
          </a:p>
        </p:txBody>
      </p:sp>
    </p:spTree>
    <p:extLst>
      <p:ext uri="{BB962C8B-B14F-4D97-AF65-F5344CB8AC3E}">
        <p14:creationId xmlns:p14="http://schemas.microsoft.com/office/powerpoint/2010/main" xmlns="" val="16173312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C08D255D-EC31-4D9B-99CC-1160496D6E76}" type="datetimeFigureOut">
              <a:rPr lang="hu-HU" smtClean="0"/>
              <a:pPr/>
              <a:t>2018.12.01.</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EFF7C8C6-5424-4450-BBF2-29C0192875D4}" type="slidenum">
              <a:rPr lang="hu-HU" smtClean="0"/>
              <a:pPr/>
              <a:t>‹#›</a:t>
            </a:fld>
            <a:endParaRPr lang="hu-HU"/>
          </a:p>
        </p:txBody>
      </p:sp>
    </p:spTree>
    <p:extLst>
      <p:ext uri="{BB962C8B-B14F-4D97-AF65-F5344CB8AC3E}">
        <p14:creationId xmlns:p14="http://schemas.microsoft.com/office/powerpoint/2010/main" xmlns="" val="13351804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831850" y="1709738"/>
            <a:ext cx="10515600" cy="2852737"/>
          </a:xfrm>
        </p:spPr>
        <p:txBody>
          <a:bodyPr anchor="b"/>
          <a:lstStyle>
            <a:lvl1pPr>
              <a:defRPr sz="6000"/>
            </a:lvl1pPr>
          </a:lstStyle>
          <a:p>
            <a:r>
              <a:rPr lang="hu-HU" smtClean="0"/>
              <a:t>Mintacím szerkesztése</a:t>
            </a:r>
            <a:endParaRPr lang="hu-HU"/>
          </a:p>
        </p:txBody>
      </p:sp>
      <p:sp>
        <p:nvSpPr>
          <p:cNvPr id="3" name="Szöveg hely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u-HU" smtClean="0"/>
              <a:t>Mintaszöveg szerkesztése</a:t>
            </a:r>
          </a:p>
        </p:txBody>
      </p:sp>
      <p:sp>
        <p:nvSpPr>
          <p:cNvPr id="4" name="Dátum helye 3"/>
          <p:cNvSpPr>
            <a:spLocks noGrp="1"/>
          </p:cNvSpPr>
          <p:nvPr>
            <p:ph type="dt" sz="half" idx="10"/>
          </p:nvPr>
        </p:nvSpPr>
        <p:spPr/>
        <p:txBody>
          <a:bodyPr/>
          <a:lstStyle/>
          <a:p>
            <a:fld id="{C08D255D-EC31-4D9B-99CC-1160496D6E76}" type="datetimeFigureOut">
              <a:rPr lang="hu-HU" smtClean="0"/>
              <a:pPr/>
              <a:t>2018.12.01.</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EFF7C8C6-5424-4450-BBF2-29C0192875D4}" type="slidenum">
              <a:rPr lang="hu-HU" smtClean="0"/>
              <a:pPr/>
              <a:t>‹#›</a:t>
            </a:fld>
            <a:endParaRPr lang="hu-HU"/>
          </a:p>
        </p:txBody>
      </p:sp>
    </p:spTree>
    <p:extLst>
      <p:ext uri="{BB962C8B-B14F-4D97-AF65-F5344CB8AC3E}">
        <p14:creationId xmlns:p14="http://schemas.microsoft.com/office/powerpoint/2010/main" xmlns="" val="2326175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sz="half" idx="1"/>
          </p:nvPr>
        </p:nvSpPr>
        <p:spPr>
          <a:xfrm>
            <a:off x="838200" y="1825625"/>
            <a:ext cx="5181600" cy="435133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half" idx="2"/>
          </p:nvPr>
        </p:nvSpPr>
        <p:spPr>
          <a:xfrm>
            <a:off x="6172200" y="1825625"/>
            <a:ext cx="5181600" cy="435133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Dátum helye 4"/>
          <p:cNvSpPr>
            <a:spLocks noGrp="1"/>
          </p:cNvSpPr>
          <p:nvPr>
            <p:ph type="dt" sz="half" idx="10"/>
          </p:nvPr>
        </p:nvSpPr>
        <p:spPr/>
        <p:txBody>
          <a:bodyPr/>
          <a:lstStyle/>
          <a:p>
            <a:fld id="{C08D255D-EC31-4D9B-99CC-1160496D6E76}" type="datetimeFigureOut">
              <a:rPr lang="hu-HU" smtClean="0"/>
              <a:pPr/>
              <a:t>2018.12.01.</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EFF7C8C6-5424-4450-BBF2-29C0192875D4}" type="slidenum">
              <a:rPr lang="hu-HU" smtClean="0"/>
              <a:pPr/>
              <a:t>‹#›</a:t>
            </a:fld>
            <a:endParaRPr lang="hu-HU"/>
          </a:p>
        </p:txBody>
      </p:sp>
    </p:spTree>
    <p:extLst>
      <p:ext uri="{BB962C8B-B14F-4D97-AF65-F5344CB8AC3E}">
        <p14:creationId xmlns:p14="http://schemas.microsoft.com/office/powerpoint/2010/main" xmlns="" val="13231017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a:xfrm>
            <a:off x="839788" y="365125"/>
            <a:ext cx="10515600" cy="1325563"/>
          </a:xfrm>
        </p:spPr>
        <p:txBody>
          <a:bodyPr/>
          <a:lstStyle/>
          <a:p>
            <a:r>
              <a:rPr lang="hu-HU" smtClean="0"/>
              <a:t>Mintacím szerkesztése</a:t>
            </a:r>
            <a:endParaRPr lang="hu-HU"/>
          </a:p>
        </p:txBody>
      </p:sp>
      <p:sp>
        <p:nvSpPr>
          <p:cNvPr id="3" name="Szöveg hely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839788" y="2505075"/>
            <a:ext cx="5157787" cy="368458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Szöveg hely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6172200" y="2505075"/>
            <a:ext cx="5183188" cy="368458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7" name="Dátum helye 6"/>
          <p:cNvSpPr>
            <a:spLocks noGrp="1"/>
          </p:cNvSpPr>
          <p:nvPr>
            <p:ph type="dt" sz="half" idx="10"/>
          </p:nvPr>
        </p:nvSpPr>
        <p:spPr/>
        <p:txBody>
          <a:bodyPr/>
          <a:lstStyle/>
          <a:p>
            <a:fld id="{C08D255D-EC31-4D9B-99CC-1160496D6E76}" type="datetimeFigureOut">
              <a:rPr lang="hu-HU" smtClean="0"/>
              <a:pPr/>
              <a:t>2018.12.01.</a:t>
            </a:fld>
            <a:endParaRPr lang="hu-HU"/>
          </a:p>
        </p:txBody>
      </p:sp>
      <p:sp>
        <p:nvSpPr>
          <p:cNvPr id="8" name="Élőláb helye 7"/>
          <p:cNvSpPr>
            <a:spLocks noGrp="1"/>
          </p:cNvSpPr>
          <p:nvPr>
            <p:ph type="ftr" sz="quarter" idx="11"/>
          </p:nvPr>
        </p:nvSpPr>
        <p:spPr/>
        <p:txBody>
          <a:bodyPr/>
          <a:lstStyle/>
          <a:p>
            <a:endParaRPr lang="hu-HU"/>
          </a:p>
        </p:txBody>
      </p:sp>
      <p:sp>
        <p:nvSpPr>
          <p:cNvPr id="9" name="Dia számának helye 8"/>
          <p:cNvSpPr>
            <a:spLocks noGrp="1"/>
          </p:cNvSpPr>
          <p:nvPr>
            <p:ph type="sldNum" sz="quarter" idx="12"/>
          </p:nvPr>
        </p:nvSpPr>
        <p:spPr/>
        <p:txBody>
          <a:bodyPr/>
          <a:lstStyle/>
          <a:p>
            <a:fld id="{EFF7C8C6-5424-4450-BBF2-29C0192875D4}" type="slidenum">
              <a:rPr lang="hu-HU" smtClean="0"/>
              <a:pPr/>
              <a:t>‹#›</a:t>
            </a:fld>
            <a:endParaRPr lang="hu-HU"/>
          </a:p>
        </p:txBody>
      </p:sp>
    </p:spTree>
    <p:extLst>
      <p:ext uri="{BB962C8B-B14F-4D97-AF65-F5344CB8AC3E}">
        <p14:creationId xmlns:p14="http://schemas.microsoft.com/office/powerpoint/2010/main" xmlns="" val="27305776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Dátum helye 2"/>
          <p:cNvSpPr>
            <a:spLocks noGrp="1"/>
          </p:cNvSpPr>
          <p:nvPr>
            <p:ph type="dt" sz="half" idx="10"/>
          </p:nvPr>
        </p:nvSpPr>
        <p:spPr/>
        <p:txBody>
          <a:bodyPr/>
          <a:lstStyle/>
          <a:p>
            <a:fld id="{C08D255D-EC31-4D9B-99CC-1160496D6E76}" type="datetimeFigureOut">
              <a:rPr lang="hu-HU" smtClean="0"/>
              <a:pPr/>
              <a:t>2018.12.01.</a:t>
            </a:fld>
            <a:endParaRPr lang="hu-HU"/>
          </a:p>
        </p:txBody>
      </p:sp>
      <p:sp>
        <p:nvSpPr>
          <p:cNvPr id="4" name="Élőláb helye 3"/>
          <p:cNvSpPr>
            <a:spLocks noGrp="1"/>
          </p:cNvSpPr>
          <p:nvPr>
            <p:ph type="ftr" sz="quarter" idx="11"/>
          </p:nvPr>
        </p:nvSpPr>
        <p:spPr/>
        <p:txBody>
          <a:bodyPr/>
          <a:lstStyle/>
          <a:p>
            <a:endParaRPr lang="hu-HU"/>
          </a:p>
        </p:txBody>
      </p:sp>
      <p:sp>
        <p:nvSpPr>
          <p:cNvPr id="5" name="Dia számának helye 4"/>
          <p:cNvSpPr>
            <a:spLocks noGrp="1"/>
          </p:cNvSpPr>
          <p:nvPr>
            <p:ph type="sldNum" sz="quarter" idx="12"/>
          </p:nvPr>
        </p:nvSpPr>
        <p:spPr/>
        <p:txBody>
          <a:bodyPr/>
          <a:lstStyle/>
          <a:p>
            <a:fld id="{EFF7C8C6-5424-4450-BBF2-29C0192875D4}" type="slidenum">
              <a:rPr lang="hu-HU" smtClean="0"/>
              <a:pPr/>
              <a:t>‹#›</a:t>
            </a:fld>
            <a:endParaRPr lang="hu-HU"/>
          </a:p>
        </p:txBody>
      </p:sp>
    </p:spTree>
    <p:extLst>
      <p:ext uri="{BB962C8B-B14F-4D97-AF65-F5344CB8AC3E}">
        <p14:creationId xmlns:p14="http://schemas.microsoft.com/office/powerpoint/2010/main" xmlns="" val="40324587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a:lstStyle/>
          <a:p>
            <a:fld id="{C08D255D-EC31-4D9B-99CC-1160496D6E76}" type="datetimeFigureOut">
              <a:rPr lang="hu-HU" smtClean="0"/>
              <a:pPr/>
              <a:t>2018.12.01.</a:t>
            </a:fld>
            <a:endParaRPr lang="hu-HU"/>
          </a:p>
        </p:txBody>
      </p:sp>
      <p:sp>
        <p:nvSpPr>
          <p:cNvPr id="3" name="Élőláb helye 2"/>
          <p:cNvSpPr>
            <a:spLocks noGrp="1"/>
          </p:cNvSpPr>
          <p:nvPr>
            <p:ph type="ftr" sz="quarter" idx="11"/>
          </p:nvPr>
        </p:nvSpPr>
        <p:spPr/>
        <p:txBody>
          <a:bodyPr/>
          <a:lstStyle/>
          <a:p>
            <a:endParaRPr lang="hu-HU"/>
          </a:p>
        </p:txBody>
      </p:sp>
      <p:sp>
        <p:nvSpPr>
          <p:cNvPr id="4" name="Dia számának helye 3"/>
          <p:cNvSpPr>
            <a:spLocks noGrp="1"/>
          </p:cNvSpPr>
          <p:nvPr>
            <p:ph type="sldNum" sz="quarter" idx="12"/>
          </p:nvPr>
        </p:nvSpPr>
        <p:spPr/>
        <p:txBody>
          <a:bodyPr/>
          <a:lstStyle/>
          <a:p>
            <a:fld id="{EFF7C8C6-5424-4450-BBF2-29C0192875D4}" type="slidenum">
              <a:rPr lang="hu-HU" smtClean="0"/>
              <a:pPr/>
              <a:t>‹#›</a:t>
            </a:fld>
            <a:endParaRPr lang="hu-HU"/>
          </a:p>
        </p:txBody>
      </p:sp>
    </p:spTree>
    <p:extLst>
      <p:ext uri="{BB962C8B-B14F-4D97-AF65-F5344CB8AC3E}">
        <p14:creationId xmlns:p14="http://schemas.microsoft.com/office/powerpoint/2010/main" xmlns="" val="23573541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839788" y="457200"/>
            <a:ext cx="3932237" cy="1600200"/>
          </a:xfrm>
        </p:spPr>
        <p:txBody>
          <a:bodyPr anchor="b"/>
          <a:lstStyle>
            <a:lvl1pPr>
              <a:defRPr sz="3200"/>
            </a:lvl1pPr>
          </a:lstStyle>
          <a:p>
            <a:r>
              <a:rPr lang="hu-HU" smtClean="0"/>
              <a:t>Mintacím szerkesztése</a:t>
            </a:r>
            <a:endParaRPr lang="hu-HU"/>
          </a:p>
        </p:txBody>
      </p:sp>
      <p:sp>
        <p:nvSpPr>
          <p:cNvPr id="3" name="Tartalom helye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Szöveg hely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smtClean="0"/>
              <a:t>Mintaszöveg szerkesztése</a:t>
            </a:r>
          </a:p>
        </p:txBody>
      </p:sp>
      <p:sp>
        <p:nvSpPr>
          <p:cNvPr id="5" name="Dátum helye 4"/>
          <p:cNvSpPr>
            <a:spLocks noGrp="1"/>
          </p:cNvSpPr>
          <p:nvPr>
            <p:ph type="dt" sz="half" idx="10"/>
          </p:nvPr>
        </p:nvSpPr>
        <p:spPr/>
        <p:txBody>
          <a:bodyPr/>
          <a:lstStyle/>
          <a:p>
            <a:fld id="{C08D255D-EC31-4D9B-99CC-1160496D6E76}" type="datetimeFigureOut">
              <a:rPr lang="hu-HU" smtClean="0"/>
              <a:pPr/>
              <a:t>2018.12.01.</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EFF7C8C6-5424-4450-BBF2-29C0192875D4}" type="slidenum">
              <a:rPr lang="hu-HU" smtClean="0"/>
              <a:pPr/>
              <a:t>‹#›</a:t>
            </a:fld>
            <a:endParaRPr lang="hu-HU"/>
          </a:p>
        </p:txBody>
      </p:sp>
    </p:spTree>
    <p:extLst>
      <p:ext uri="{BB962C8B-B14F-4D97-AF65-F5344CB8AC3E}">
        <p14:creationId xmlns:p14="http://schemas.microsoft.com/office/powerpoint/2010/main" xmlns="" val="8541624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839788" y="457200"/>
            <a:ext cx="3932237" cy="1600200"/>
          </a:xfrm>
        </p:spPr>
        <p:txBody>
          <a:bodyPr anchor="b"/>
          <a:lstStyle>
            <a:lvl1pPr>
              <a:defRPr sz="3200"/>
            </a:lvl1pPr>
          </a:lstStyle>
          <a:p>
            <a:r>
              <a:rPr lang="hu-HU" smtClean="0"/>
              <a:t>Mintacím szerkesztése</a:t>
            </a:r>
            <a:endParaRPr lang="hu-HU"/>
          </a:p>
        </p:txBody>
      </p:sp>
      <p:sp>
        <p:nvSpPr>
          <p:cNvPr id="3" name="Kép hely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smtClean="0"/>
              <a:t>Mintaszöveg szerkesztése</a:t>
            </a:r>
          </a:p>
        </p:txBody>
      </p:sp>
      <p:sp>
        <p:nvSpPr>
          <p:cNvPr id="5" name="Dátum helye 4"/>
          <p:cNvSpPr>
            <a:spLocks noGrp="1"/>
          </p:cNvSpPr>
          <p:nvPr>
            <p:ph type="dt" sz="half" idx="10"/>
          </p:nvPr>
        </p:nvSpPr>
        <p:spPr/>
        <p:txBody>
          <a:bodyPr/>
          <a:lstStyle/>
          <a:p>
            <a:fld id="{C08D255D-EC31-4D9B-99CC-1160496D6E76}" type="datetimeFigureOut">
              <a:rPr lang="hu-HU" smtClean="0"/>
              <a:pPr/>
              <a:t>2018.12.01.</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EFF7C8C6-5424-4450-BBF2-29C0192875D4}" type="slidenum">
              <a:rPr lang="hu-HU" smtClean="0"/>
              <a:pPr/>
              <a:t>‹#›</a:t>
            </a:fld>
            <a:endParaRPr lang="hu-HU"/>
          </a:p>
        </p:txBody>
      </p:sp>
    </p:spTree>
    <p:extLst>
      <p:ext uri="{BB962C8B-B14F-4D97-AF65-F5344CB8AC3E}">
        <p14:creationId xmlns:p14="http://schemas.microsoft.com/office/powerpoint/2010/main" xmlns="" val="26733822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ím hely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hu-HU" smtClean="0"/>
              <a:t>Mintacím szerkesztése</a:t>
            </a:r>
            <a:endParaRPr lang="hu-HU"/>
          </a:p>
        </p:txBody>
      </p:sp>
      <p:sp>
        <p:nvSpPr>
          <p:cNvPr id="3" name="Szöveg hely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8D255D-EC31-4D9B-99CC-1160496D6E76}" type="datetimeFigureOut">
              <a:rPr lang="hu-HU" smtClean="0"/>
              <a:pPr/>
              <a:t>2018.12.01.</a:t>
            </a:fld>
            <a:endParaRPr lang="hu-HU"/>
          </a:p>
        </p:txBody>
      </p:sp>
      <p:sp>
        <p:nvSpPr>
          <p:cNvPr id="5" name="Élőláb hely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u-HU"/>
          </a:p>
        </p:txBody>
      </p:sp>
      <p:sp>
        <p:nvSpPr>
          <p:cNvPr id="6" name="Dia számának hely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F7C8C6-5424-4450-BBF2-29C0192875D4}" type="slidenum">
              <a:rPr lang="hu-HU" smtClean="0"/>
              <a:pPr/>
              <a:t>‹#›</a:t>
            </a:fld>
            <a:endParaRPr lang="hu-HU"/>
          </a:p>
        </p:txBody>
      </p:sp>
    </p:spTree>
    <p:extLst>
      <p:ext uri="{BB962C8B-B14F-4D97-AF65-F5344CB8AC3E}">
        <p14:creationId xmlns:p14="http://schemas.microsoft.com/office/powerpoint/2010/main" xmlns="" val="27878500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3.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5.xml"/><Relationship Id="rId4" Type="http://schemas.openxmlformats.org/officeDocument/2006/relationships/hyperlink" Target="storyboardthat.com"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www.classtools.net/FB/1778-M9ZDwM" TargetMode="External"/><Relationship Id="rId2" Type="http://schemas.openxmlformats.org/officeDocument/2006/relationships/hyperlink" Target="https://www.classtools.net/FB/1733-NA6yec" TargetMode="External"/><Relationship Id="rId1" Type="http://schemas.openxmlformats.org/officeDocument/2006/relationships/slideLayout" Target="../slideLayouts/slideLayout2.xml"/><Relationship Id="rId4" Type="http://schemas.openxmlformats.org/officeDocument/2006/relationships/hyperlink" Target="https://www.classtools.net/FB/1868-euJ6V2"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png"/></Relationships>
</file>

<file path=ppt/slides/_rels/slide2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hyperlink" Target="https://trainings.350.org/resource/river-of-life/" TargetMode="External"/><Relationship Id="rId1" Type="http://schemas.openxmlformats.org/officeDocument/2006/relationships/slideLayout" Target="../slideLayouts/slideLayout5.xml"/><Relationship Id="rId4" Type="http://schemas.openxmlformats.org/officeDocument/2006/relationships/image" Target="../media/image36.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ctrTitle"/>
          </p:nvPr>
        </p:nvSpPr>
        <p:spPr>
          <a:xfrm>
            <a:off x="1423792" y="0"/>
            <a:ext cx="9144000" cy="3146708"/>
          </a:xfrm>
        </p:spPr>
        <p:txBody>
          <a:bodyPr>
            <a:normAutofit/>
          </a:bodyPr>
          <a:lstStyle/>
          <a:p>
            <a:r>
              <a:rPr lang="hu-HU" b="1" dirty="0" smtClean="0">
                <a:latin typeface="Book Antiqua" panose="02040602050305030304" pitchFamily="18" charset="0"/>
              </a:rPr>
              <a:t>Történeti életutak interdiszciplináris taníthatósága</a:t>
            </a:r>
            <a:endParaRPr lang="hu-HU" b="1" dirty="0">
              <a:latin typeface="Book Antiqua" panose="02040602050305030304" pitchFamily="18" charset="0"/>
            </a:endParaRPr>
          </a:p>
        </p:txBody>
      </p:sp>
      <p:sp>
        <p:nvSpPr>
          <p:cNvPr id="3" name="Alcím 2"/>
          <p:cNvSpPr>
            <a:spLocks noGrp="1"/>
          </p:cNvSpPr>
          <p:nvPr>
            <p:ph type="subTitle" idx="1"/>
          </p:nvPr>
        </p:nvSpPr>
        <p:spPr>
          <a:xfrm>
            <a:off x="125260" y="3602038"/>
            <a:ext cx="11837096" cy="907332"/>
          </a:xfrm>
        </p:spPr>
        <p:txBody>
          <a:bodyPr>
            <a:normAutofit/>
          </a:bodyPr>
          <a:lstStyle/>
          <a:p>
            <a:r>
              <a:rPr lang="hu-HU" sz="4400" dirty="0" smtClean="0">
                <a:latin typeface="Book Antiqua" panose="02040602050305030304" pitchFamily="18" charset="0"/>
              </a:rPr>
              <a:t>A tantárgyi koncentráció lehetőségei</a:t>
            </a:r>
            <a:endParaRPr lang="hu-HU" sz="4400" dirty="0">
              <a:latin typeface="Book Antiqua" panose="02040602050305030304" pitchFamily="18" charset="0"/>
            </a:endParaRPr>
          </a:p>
        </p:txBody>
      </p:sp>
      <p:sp>
        <p:nvSpPr>
          <p:cNvPr id="4" name="Szövegdoboz 3"/>
          <p:cNvSpPr txBox="1"/>
          <p:nvPr/>
        </p:nvSpPr>
        <p:spPr>
          <a:xfrm>
            <a:off x="4359058" y="4860098"/>
            <a:ext cx="3482235" cy="584775"/>
          </a:xfrm>
          <a:prstGeom prst="rect">
            <a:avLst/>
          </a:prstGeom>
          <a:noFill/>
        </p:spPr>
        <p:txBody>
          <a:bodyPr wrap="square" rtlCol="0">
            <a:spAutoFit/>
          </a:bodyPr>
          <a:lstStyle/>
          <a:p>
            <a:r>
              <a:rPr lang="hu-HU" sz="3200" b="1" dirty="0" err="1" smtClean="0">
                <a:latin typeface="Book Antiqua" panose="02040602050305030304" pitchFamily="18" charset="0"/>
              </a:rPr>
              <a:t>Prekog</a:t>
            </a:r>
            <a:r>
              <a:rPr lang="hu-HU" sz="3200" b="1" dirty="0" smtClean="0">
                <a:latin typeface="Book Antiqua" panose="02040602050305030304" pitchFamily="18" charset="0"/>
              </a:rPr>
              <a:t> Alfa, 2017</a:t>
            </a:r>
            <a:endParaRPr lang="hu-HU" sz="3200" b="1" dirty="0">
              <a:latin typeface="Book Antiqua" panose="02040602050305030304" pitchFamily="18" charset="0"/>
            </a:endParaRPr>
          </a:p>
        </p:txBody>
      </p:sp>
    </p:spTree>
    <p:extLst>
      <p:ext uri="{BB962C8B-B14F-4D97-AF65-F5344CB8AC3E}">
        <p14:creationId xmlns:p14="http://schemas.microsoft.com/office/powerpoint/2010/main" xmlns="" val="16362277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625258" y="100208"/>
            <a:ext cx="10515600" cy="662009"/>
          </a:xfrm>
        </p:spPr>
        <p:txBody>
          <a:bodyPr>
            <a:noAutofit/>
          </a:bodyPr>
          <a:lstStyle/>
          <a:p>
            <a:r>
              <a:rPr lang="hu-HU" dirty="0" smtClean="0">
                <a:latin typeface="Book Antiqua" panose="02040602050305030304" pitchFamily="18" charset="0"/>
              </a:rPr>
              <a:t>Bródy Imre</a:t>
            </a:r>
            <a:endParaRPr lang="hu-HU" dirty="0">
              <a:latin typeface="Book Antiqua" panose="02040602050305030304" pitchFamily="18" charset="0"/>
            </a:endParaRPr>
          </a:p>
        </p:txBody>
      </p:sp>
      <p:pic>
        <p:nvPicPr>
          <p:cNvPr id="5" name="Kép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51562" y="2335196"/>
            <a:ext cx="3344449" cy="4522804"/>
          </a:xfrm>
          <a:prstGeom prst="rect">
            <a:avLst/>
          </a:prstGeom>
        </p:spPr>
      </p:pic>
      <p:pic>
        <p:nvPicPr>
          <p:cNvPr id="6" name="Kép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283902" y="0"/>
            <a:ext cx="6172430" cy="4459266"/>
          </a:xfrm>
          <a:prstGeom prst="rect">
            <a:avLst/>
          </a:prstGeom>
        </p:spPr>
      </p:pic>
      <p:sp>
        <p:nvSpPr>
          <p:cNvPr id="7" name="Tartalom helye 6"/>
          <p:cNvSpPr>
            <a:spLocks noGrp="1"/>
          </p:cNvSpPr>
          <p:nvPr>
            <p:ph idx="1"/>
          </p:nvPr>
        </p:nvSpPr>
        <p:spPr/>
        <p:txBody>
          <a:bodyPr/>
          <a:lstStyle/>
          <a:p>
            <a:endParaRPr lang="hu-HU" dirty="0"/>
          </a:p>
        </p:txBody>
      </p:sp>
      <p:pic>
        <p:nvPicPr>
          <p:cNvPr id="8" name="Kép 7"/>
          <p:cNvPicPr>
            <a:picLocks noChangeAspect="1"/>
          </p:cNvPicPr>
          <p:nvPr/>
        </p:nvPicPr>
        <p:blipFill>
          <a:blip r:embed="rId4" cstate="print"/>
          <a:stretch>
            <a:fillRect/>
          </a:stretch>
        </p:blipFill>
        <p:spPr>
          <a:xfrm>
            <a:off x="7677799" y="1903390"/>
            <a:ext cx="4514201" cy="4954610"/>
          </a:xfrm>
          <a:prstGeom prst="rect">
            <a:avLst/>
          </a:prstGeom>
        </p:spPr>
      </p:pic>
    </p:spTree>
    <p:extLst>
      <p:ext uri="{BB962C8B-B14F-4D97-AF65-F5344CB8AC3E}">
        <p14:creationId xmlns:p14="http://schemas.microsoft.com/office/powerpoint/2010/main" xmlns="" val="9635824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551145" y="212942"/>
            <a:ext cx="10897643" cy="799470"/>
          </a:xfrm>
        </p:spPr>
        <p:txBody>
          <a:bodyPr>
            <a:normAutofit fontScale="90000"/>
          </a:bodyPr>
          <a:lstStyle/>
          <a:p>
            <a:r>
              <a:rPr lang="hu-HU" sz="4800" b="1" dirty="0" smtClean="0">
                <a:latin typeface="Book Antiqua" panose="02040602050305030304" pitchFamily="18" charset="0"/>
              </a:rPr>
              <a:t>4. </a:t>
            </a:r>
            <a:r>
              <a:rPr lang="hu-HU" sz="4800" b="1" dirty="0" err="1" smtClean="0">
                <a:latin typeface="Book Antiqua" panose="02040602050305030304" pitchFamily="18" charset="0"/>
              </a:rPr>
              <a:t>Tantárgyköziség</a:t>
            </a:r>
            <a:r>
              <a:rPr lang="hu-HU" sz="4800" b="1" dirty="0" smtClean="0">
                <a:latin typeface="Book Antiqua" panose="02040602050305030304" pitchFamily="18" charset="0"/>
              </a:rPr>
              <a:t>, tantárgyi koncentráció </a:t>
            </a:r>
            <a:endParaRPr lang="hu-HU" sz="4800" b="1" dirty="0">
              <a:latin typeface="Book Antiqua" panose="02040602050305030304" pitchFamily="18" charset="0"/>
            </a:endParaRPr>
          </a:p>
        </p:txBody>
      </p:sp>
      <p:sp>
        <p:nvSpPr>
          <p:cNvPr id="3" name="Tartalom helye 2"/>
          <p:cNvSpPr>
            <a:spLocks noGrp="1"/>
          </p:cNvSpPr>
          <p:nvPr>
            <p:ph idx="1"/>
          </p:nvPr>
        </p:nvSpPr>
        <p:spPr>
          <a:xfrm>
            <a:off x="0" y="1145308"/>
            <a:ext cx="12155055" cy="5712691"/>
          </a:xfrm>
          <a:solidFill>
            <a:srgbClr val="FFFFCC"/>
          </a:solidFill>
        </p:spPr>
        <p:txBody>
          <a:bodyPr>
            <a:noAutofit/>
          </a:bodyPr>
          <a:lstStyle/>
          <a:p>
            <a:r>
              <a:rPr lang="hu-HU" sz="3200" dirty="0" smtClean="0">
                <a:latin typeface="Book Antiqua" panose="02040602050305030304" pitchFamily="18" charset="0"/>
              </a:rPr>
              <a:t> </a:t>
            </a:r>
            <a:r>
              <a:rPr lang="hu-HU" sz="3600" dirty="0" smtClean="0">
                <a:latin typeface="Book Antiqua" panose="02040602050305030304" pitchFamily="18" charset="0"/>
              </a:rPr>
              <a:t>Olyan technika, amely lehetőséget biztosít az elszigetelt ismeretek</a:t>
            </a:r>
            <a:r>
              <a:rPr lang="hu-HU" sz="3600" dirty="0">
                <a:latin typeface="Book Antiqua" panose="02040602050305030304" pitchFamily="18" charset="0"/>
              </a:rPr>
              <a:t> </a:t>
            </a:r>
            <a:r>
              <a:rPr lang="hu-HU" sz="3600" dirty="0" smtClean="0">
                <a:latin typeface="Book Antiqua" panose="02040602050305030304" pitchFamily="18" charset="0"/>
              </a:rPr>
              <a:t>és gondolkodás egymáshoz illesztéséhez;</a:t>
            </a:r>
          </a:p>
          <a:p>
            <a:r>
              <a:rPr lang="hu-HU" sz="3600" dirty="0" smtClean="0">
                <a:latin typeface="Book Antiqua" panose="02040602050305030304" pitchFamily="18" charset="0"/>
              </a:rPr>
              <a:t>az út azonban gyakran göröngyös, kátyúkkal teli;</a:t>
            </a:r>
          </a:p>
          <a:p>
            <a:r>
              <a:rPr lang="hu-HU" sz="3600" dirty="0">
                <a:latin typeface="Book Antiqua" panose="02040602050305030304" pitchFamily="18" charset="0"/>
              </a:rPr>
              <a:t>a</a:t>
            </a:r>
            <a:r>
              <a:rPr lang="hu-HU" sz="3600" dirty="0" smtClean="0">
                <a:latin typeface="Book Antiqua" panose="02040602050305030304" pitchFamily="18" charset="0"/>
              </a:rPr>
              <a:t> koncentráció folyamata többnyire egy tantárgy központi szerepére épít (ez legtöbbször a történelem);</a:t>
            </a:r>
          </a:p>
          <a:p>
            <a:r>
              <a:rPr lang="hu-HU" sz="3600" dirty="0" smtClean="0">
                <a:latin typeface="Book Antiqua" panose="02040602050305030304" pitchFamily="18" charset="0"/>
              </a:rPr>
              <a:t> </a:t>
            </a:r>
            <a:r>
              <a:rPr lang="hu-HU" sz="3600" dirty="0">
                <a:latin typeface="Book Antiqua" panose="02040602050305030304" pitchFamily="18" charset="0"/>
              </a:rPr>
              <a:t>e</a:t>
            </a:r>
            <a:r>
              <a:rPr lang="hu-HU" sz="3600" dirty="0" smtClean="0">
                <a:latin typeface="Book Antiqua" panose="02040602050305030304" pitchFamily="18" charset="0"/>
              </a:rPr>
              <a:t>z keretet biztosít a tantárgyi kapcsolódási pontok tanításához;</a:t>
            </a:r>
          </a:p>
          <a:p>
            <a:r>
              <a:rPr lang="hu-HU" sz="3600" dirty="0">
                <a:latin typeface="Book Antiqua" panose="02040602050305030304" pitchFamily="18" charset="0"/>
              </a:rPr>
              <a:t>a</a:t>
            </a:r>
            <a:r>
              <a:rPr lang="hu-HU" sz="3600" dirty="0" smtClean="0">
                <a:latin typeface="Book Antiqua" panose="02040602050305030304" pitchFamily="18" charset="0"/>
              </a:rPr>
              <a:t> folyamat megtervezése azonban rendkívül időigényes. </a:t>
            </a:r>
            <a:endParaRPr lang="hu-HU" sz="3600" dirty="0">
              <a:latin typeface="Book Antiqua" panose="02040602050305030304" pitchFamily="18" charset="0"/>
            </a:endParaRPr>
          </a:p>
        </p:txBody>
      </p:sp>
    </p:spTree>
    <p:extLst>
      <p:ext uri="{BB962C8B-B14F-4D97-AF65-F5344CB8AC3E}">
        <p14:creationId xmlns:p14="http://schemas.microsoft.com/office/powerpoint/2010/main" xmlns="" val="17483246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62419" y="89552"/>
            <a:ext cx="10515600" cy="649484"/>
          </a:xfrm>
        </p:spPr>
        <p:txBody>
          <a:bodyPr>
            <a:noAutofit/>
          </a:bodyPr>
          <a:lstStyle/>
          <a:p>
            <a:r>
              <a:rPr lang="hu-HU" dirty="0" smtClean="0">
                <a:latin typeface="Book Antiqua" panose="02040602050305030304" pitchFamily="18" charset="0"/>
              </a:rPr>
              <a:t>Richter Gedeon</a:t>
            </a:r>
            <a:endParaRPr lang="hu-HU" dirty="0">
              <a:latin typeface="Book Antiqua" panose="02040602050305030304" pitchFamily="18" charset="0"/>
            </a:endParaRPr>
          </a:p>
        </p:txBody>
      </p:sp>
      <p:pic>
        <p:nvPicPr>
          <p:cNvPr id="4" name="Tartalom helye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0" y="2519847"/>
            <a:ext cx="6387285" cy="4351338"/>
          </a:xfrm>
        </p:spPr>
      </p:pic>
      <p:pic>
        <p:nvPicPr>
          <p:cNvPr id="6" name="Kép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9519781" y="2446417"/>
            <a:ext cx="2672219" cy="4398027"/>
          </a:xfrm>
          <a:prstGeom prst="rect">
            <a:avLst/>
          </a:prstGeom>
        </p:spPr>
      </p:pic>
      <p:pic>
        <p:nvPicPr>
          <p:cNvPr id="7" name="Kép 6"/>
          <p:cNvPicPr>
            <a:picLocks noChangeAspect="1"/>
          </p:cNvPicPr>
          <p:nvPr/>
        </p:nvPicPr>
        <p:blipFill>
          <a:blip r:embed="rId4" cstate="print"/>
          <a:stretch>
            <a:fillRect/>
          </a:stretch>
        </p:blipFill>
        <p:spPr>
          <a:xfrm>
            <a:off x="5210743" y="-15672"/>
            <a:ext cx="4309038" cy="3277042"/>
          </a:xfrm>
          <a:prstGeom prst="rect">
            <a:avLst/>
          </a:prstGeom>
        </p:spPr>
      </p:pic>
    </p:spTree>
    <p:extLst>
      <p:ext uri="{BB962C8B-B14F-4D97-AF65-F5344CB8AC3E}">
        <p14:creationId xmlns:p14="http://schemas.microsoft.com/office/powerpoint/2010/main" xmlns="" val="4676240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224945" y="112733"/>
            <a:ext cx="11750458" cy="986382"/>
          </a:xfrm>
        </p:spPr>
        <p:txBody>
          <a:bodyPr>
            <a:noAutofit/>
          </a:bodyPr>
          <a:lstStyle/>
          <a:p>
            <a:r>
              <a:rPr lang="hu-HU" b="1" dirty="0" smtClean="0">
                <a:latin typeface="Book Antiqua" panose="02040602050305030304" pitchFamily="18" charset="0"/>
              </a:rPr>
              <a:t>4.Tantárgyköziség, tantárgyi koncentráció</a:t>
            </a:r>
            <a:endParaRPr lang="hu-HU" b="1" dirty="0">
              <a:latin typeface="Book Antiqua" panose="02040602050305030304" pitchFamily="18" charset="0"/>
            </a:endParaRPr>
          </a:p>
        </p:txBody>
      </p:sp>
      <p:sp>
        <p:nvSpPr>
          <p:cNvPr id="3" name="Tartalom helye 2"/>
          <p:cNvSpPr>
            <a:spLocks noGrp="1"/>
          </p:cNvSpPr>
          <p:nvPr>
            <p:ph idx="1"/>
          </p:nvPr>
        </p:nvSpPr>
        <p:spPr>
          <a:xfrm>
            <a:off x="-27709" y="1240077"/>
            <a:ext cx="12219709" cy="5035463"/>
          </a:xfrm>
          <a:solidFill>
            <a:srgbClr val="FFFFCC"/>
          </a:solidFill>
        </p:spPr>
        <p:txBody>
          <a:bodyPr>
            <a:normAutofit fontScale="92500" lnSpcReduction="20000"/>
          </a:bodyPr>
          <a:lstStyle/>
          <a:p>
            <a:pPr marL="0" indent="0">
              <a:buNone/>
            </a:pPr>
            <a:r>
              <a:rPr lang="hu-HU" sz="3900" dirty="0" smtClean="0">
                <a:latin typeface="Book Antiqua" panose="02040602050305030304" pitchFamily="18" charset="0"/>
              </a:rPr>
              <a:t>Jó, ha…</a:t>
            </a:r>
          </a:p>
          <a:p>
            <a:r>
              <a:rPr lang="hu-HU" sz="3900" dirty="0" smtClean="0">
                <a:latin typeface="Book Antiqua" panose="02040602050305030304" pitchFamily="18" charset="0"/>
              </a:rPr>
              <a:t>…közel áll az iskola tantárgyi szerkezetéhez, így a pedagógusok meglévő tudására épül;</a:t>
            </a:r>
          </a:p>
          <a:p>
            <a:r>
              <a:rPr lang="hu-HU" sz="3900" dirty="0" smtClean="0">
                <a:latin typeface="Book Antiqua" panose="02040602050305030304" pitchFamily="18" charset="0"/>
              </a:rPr>
              <a:t>…a jelenlegi keretek kisebb korrekciójával is megvalósítható;</a:t>
            </a:r>
          </a:p>
          <a:p>
            <a:r>
              <a:rPr lang="hu-HU" sz="3900" dirty="0" smtClean="0">
                <a:latin typeface="Book Antiqua" panose="02040602050305030304" pitchFamily="18" charset="0"/>
              </a:rPr>
              <a:t>…az iskolák pedagógiai programja alapján a tanárok egyetértése könnyen megteremthető;</a:t>
            </a:r>
          </a:p>
          <a:p>
            <a:r>
              <a:rPr lang="hu-HU" sz="3900" dirty="0" smtClean="0">
                <a:latin typeface="Book Antiqua" panose="02040602050305030304" pitchFamily="18" charset="0"/>
              </a:rPr>
              <a:t>…a tantárgyi összefüggéseket főként tartalmi oldalról közelíti meg;</a:t>
            </a:r>
          </a:p>
          <a:p>
            <a:r>
              <a:rPr lang="hu-HU" sz="3900" dirty="0" smtClean="0">
                <a:latin typeface="Book Antiqua" panose="02040602050305030304" pitchFamily="18" charset="0"/>
              </a:rPr>
              <a:t>…a jelenlegi taneszközökhöz illeszkedik.</a:t>
            </a:r>
          </a:p>
          <a:p>
            <a:endParaRPr lang="hu-HU" sz="3900" dirty="0" smtClean="0">
              <a:latin typeface="Book Antiqua" panose="02040602050305030304" pitchFamily="18" charset="0"/>
            </a:endParaRPr>
          </a:p>
          <a:p>
            <a:endParaRPr lang="hu-HU" dirty="0"/>
          </a:p>
        </p:txBody>
      </p:sp>
    </p:spTree>
    <p:extLst>
      <p:ext uri="{BB962C8B-B14F-4D97-AF65-F5344CB8AC3E}">
        <p14:creationId xmlns:p14="http://schemas.microsoft.com/office/powerpoint/2010/main" xmlns="" val="18732436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49894" y="114604"/>
            <a:ext cx="10515600" cy="599379"/>
          </a:xfrm>
        </p:spPr>
        <p:txBody>
          <a:bodyPr>
            <a:noAutofit/>
          </a:bodyPr>
          <a:lstStyle/>
          <a:p>
            <a:r>
              <a:rPr lang="hu-HU" dirty="0" smtClean="0">
                <a:latin typeface="Book Antiqua" panose="02040602050305030304" pitchFamily="18" charset="0"/>
              </a:rPr>
              <a:t>Aba Novák Vilmos</a:t>
            </a:r>
            <a:endParaRPr lang="hu-HU" dirty="0">
              <a:latin typeface="Book Antiqua" panose="02040602050305030304" pitchFamily="18" charset="0"/>
            </a:endParaRPr>
          </a:p>
        </p:txBody>
      </p:sp>
      <p:pic>
        <p:nvPicPr>
          <p:cNvPr id="4" name="Tartalom helye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0" y="713983"/>
            <a:ext cx="3849666" cy="5267043"/>
          </a:xfrm>
        </p:spPr>
      </p:pic>
      <p:pic>
        <p:nvPicPr>
          <p:cNvPr id="6" name="Kép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958965" y="3266085"/>
            <a:ext cx="4458526" cy="3583366"/>
          </a:xfrm>
          <a:prstGeom prst="rect">
            <a:avLst/>
          </a:prstGeom>
        </p:spPr>
      </p:pic>
      <p:pic>
        <p:nvPicPr>
          <p:cNvPr id="7" name="Kép 6"/>
          <p:cNvPicPr>
            <a:picLocks noChangeAspect="1"/>
          </p:cNvPicPr>
          <p:nvPr/>
        </p:nvPicPr>
        <p:blipFill>
          <a:blip r:embed="rId4" cstate="print"/>
          <a:stretch>
            <a:fillRect/>
          </a:stretch>
        </p:blipFill>
        <p:spPr>
          <a:xfrm>
            <a:off x="6735607" y="0"/>
            <a:ext cx="5456393" cy="4041998"/>
          </a:xfrm>
          <a:prstGeom prst="rect">
            <a:avLst/>
          </a:prstGeom>
        </p:spPr>
      </p:pic>
    </p:spTree>
    <p:extLst>
      <p:ext uri="{BB962C8B-B14F-4D97-AF65-F5344CB8AC3E}">
        <p14:creationId xmlns:p14="http://schemas.microsoft.com/office/powerpoint/2010/main" xmlns="" val="26931299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49893" y="100208"/>
            <a:ext cx="10515600" cy="914074"/>
          </a:xfrm>
        </p:spPr>
        <p:txBody>
          <a:bodyPr>
            <a:normAutofit/>
          </a:bodyPr>
          <a:lstStyle/>
          <a:p>
            <a:r>
              <a:rPr lang="hu-HU" sz="4800" b="1" dirty="0" smtClean="0">
                <a:latin typeface="Book Antiqua" panose="02040602050305030304" pitchFamily="18" charset="0"/>
              </a:rPr>
              <a:t>5. A tantervfejlesztés tíz lépése</a:t>
            </a:r>
            <a:endParaRPr lang="hu-HU" sz="4800" b="1" dirty="0">
              <a:latin typeface="Book Antiqua" panose="02040602050305030304" pitchFamily="18" charset="0"/>
            </a:endParaRPr>
          </a:p>
        </p:txBody>
      </p:sp>
      <p:sp>
        <p:nvSpPr>
          <p:cNvPr id="3" name="Tartalom helye 2"/>
          <p:cNvSpPr>
            <a:spLocks noGrp="1"/>
          </p:cNvSpPr>
          <p:nvPr>
            <p:ph idx="1"/>
          </p:nvPr>
        </p:nvSpPr>
        <p:spPr>
          <a:xfrm>
            <a:off x="0" y="1652953"/>
            <a:ext cx="12191999" cy="4729373"/>
          </a:xfrm>
          <a:solidFill>
            <a:srgbClr val="FFCCFF"/>
          </a:solidFill>
        </p:spPr>
        <p:txBody>
          <a:bodyPr>
            <a:noAutofit/>
          </a:bodyPr>
          <a:lstStyle/>
          <a:p>
            <a:pPr marL="0" indent="0">
              <a:buNone/>
            </a:pPr>
            <a:r>
              <a:rPr lang="hu-HU" sz="3600" dirty="0" smtClean="0">
                <a:latin typeface="Book Antiqua" panose="02040602050305030304" pitchFamily="18" charset="0"/>
              </a:rPr>
              <a:t>1. témák választása, amelyek közel állnak a tanulók érdeklődéséhez és felébresztik kíváncsiságukat;</a:t>
            </a:r>
          </a:p>
          <a:p>
            <a:pPr marL="0" indent="0">
              <a:buNone/>
            </a:pPr>
            <a:r>
              <a:rPr lang="hu-HU" sz="3600" dirty="0" smtClean="0">
                <a:latin typeface="Book Antiqua" panose="02040602050305030304" pitchFamily="18" charset="0"/>
              </a:rPr>
              <a:t>2. világos célok és követelmények megfogalmazása;</a:t>
            </a:r>
          </a:p>
          <a:p>
            <a:pPr marL="0" indent="0">
              <a:buNone/>
            </a:pPr>
            <a:r>
              <a:rPr lang="hu-HU" sz="3600" dirty="0" smtClean="0">
                <a:latin typeface="Book Antiqua" panose="02040602050305030304" pitchFamily="18" charset="0"/>
              </a:rPr>
              <a:t>3. a témakörök és tevékenységek (egyéni munka, előadás, interjú, esszé, kiállítás, viták, filmkészítés és kisebb és nagyobb csoportmunkák) összegyűjtése;</a:t>
            </a:r>
          </a:p>
          <a:p>
            <a:pPr marL="0" indent="0">
              <a:buNone/>
            </a:pPr>
            <a:r>
              <a:rPr lang="hu-HU" sz="3600" dirty="0" smtClean="0">
                <a:latin typeface="Book Antiqua" panose="02040602050305030304" pitchFamily="18" charset="0"/>
              </a:rPr>
              <a:t>4. a tanulók szabad választási lehetőségének;</a:t>
            </a:r>
          </a:p>
        </p:txBody>
      </p:sp>
    </p:spTree>
    <p:extLst>
      <p:ext uri="{BB962C8B-B14F-4D97-AF65-F5344CB8AC3E}">
        <p14:creationId xmlns:p14="http://schemas.microsoft.com/office/powerpoint/2010/main" xmlns="" val="9421622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525049" y="102079"/>
            <a:ext cx="10515600" cy="699587"/>
          </a:xfrm>
        </p:spPr>
        <p:txBody>
          <a:bodyPr/>
          <a:lstStyle/>
          <a:p>
            <a:r>
              <a:rPr lang="hu-HU" dirty="0" smtClean="0">
                <a:latin typeface="Book Antiqua" panose="02040602050305030304" pitchFamily="18" charset="0"/>
              </a:rPr>
              <a:t>Medgyessy Ferenc</a:t>
            </a:r>
            <a:endParaRPr lang="hu-HU" dirty="0">
              <a:latin typeface="Book Antiqua" panose="02040602050305030304" pitchFamily="18" charset="0"/>
            </a:endParaRPr>
          </a:p>
        </p:txBody>
      </p:sp>
      <p:pic>
        <p:nvPicPr>
          <p:cNvPr id="4" name="Tartalom helye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6501008" y="0"/>
            <a:ext cx="5690992" cy="3625223"/>
          </a:xfrm>
        </p:spPr>
      </p:pic>
      <p:pic>
        <p:nvPicPr>
          <p:cNvPr id="5" name="Kép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114569" y="3194137"/>
            <a:ext cx="4477226" cy="3663863"/>
          </a:xfrm>
          <a:prstGeom prst="rect">
            <a:avLst/>
          </a:prstGeom>
        </p:spPr>
      </p:pic>
      <p:pic>
        <p:nvPicPr>
          <p:cNvPr id="6" name="Kép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0" y="1147265"/>
            <a:ext cx="3716936" cy="4955915"/>
          </a:xfrm>
          <a:prstGeom prst="rect">
            <a:avLst/>
          </a:prstGeom>
        </p:spPr>
      </p:pic>
      <p:pic>
        <p:nvPicPr>
          <p:cNvPr id="7" name="Kép 6"/>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3807912" y="1147265"/>
            <a:ext cx="3165562" cy="4165880"/>
          </a:xfrm>
          <a:prstGeom prst="rect">
            <a:avLst/>
          </a:prstGeom>
        </p:spPr>
      </p:pic>
    </p:spTree>
    <p:extLst>
      <p:ext uri="{BB962C8B-B14F-4D97-AF65-F5344CB8AC3E}">
        <p14:creationId xmlns:p14="http://schemas.microsoft.com/office/powerpoint/2010/main" xmlns="" val="13957864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550101" y="125260"/>
            <a:ext cx="10515600" cy="876496"/>
          </a:xfrm>
        </p:spPr>
        <p:txBody>
          <a:bodyPr>
            <a:normAutofit/>
          </a:bodyPr>
          <a:lstStyle/>
          <a:p>
            <a:r>
              <a:rPr lang="hu-HU" sz="4800" b="1" dirty="0" smtClean="0">
                <a:latin typeface="Book Antiqua" panose="02040602050305030304" pitchFamily="18" charset="0"/>
              </a:rPr>
              <a:t>5. A tantervfejlesztés tíz lépése</a:t>
            </a:r>
            <a:endParaRPr lang="hu-HU" sz="4800" b="1" dirty="0">
              <a:latin typeface="Book Antiqua" panose="02040602050305030304" pitchFamily="18" charset="0"/>
            </a:endParaRPr>
          </a:p>
        </p:txBody>
      </p:sp>
      <p:sp>
        <p:nvSpPr>
          <p:cNvPr id="3" name="Tartalom helye 2"/>
          <p:cNvSpPr>
            <a:spLocks noGrp="1"/>
          </p:cNvSpPr>
          <p:nvPr>
            <p:ph idx="1"/>
          </p:nvPr>
        </p:nvSpPr>
        <p:spPr>
          <a:xfrm>
            <a:off x="0" y="1092732"/>
            <a:ext cx="12191999" cy="5686759"/>
          </a:xfrm>
          <a:solidFill>
            <a:srgbClr val="FFCCFF"/>
          </a:solidFill>
        </p:spPr>
        <p:txBody>
          <a:bodyPr>
            <a:noAutofit/>
          </a:bodyPr>
          <a:lstStyle/>
          <a:p>
            <a:pPr marL="0" indent="0">
              <a:buNone/>
            </a:pPr>
            <a:r>
              <a:rPr lang="hu-HU" sz="3600" dirty="0" smtClean="0">
                <a:latin typeface="Book Antiqua" panose="02040602050305030304" pitchFamily="18" charset="0"/>
              </a:rPr>
              <a:t>5. rugalmas időterv készítése;</a:t>
            </a:r>
          </a:p>
          <a:p>
            <a:pPr marL="0" indent="0">
              <a:buNone/>
            </a:pPr>
            <a:r>
              <a:rPr lang="hu-HU" sz="3600" dirty="0" smtClean="0">
                <a:latin typeface="Book Antiqua" panose="02040602050305030304" pitchFamily="18" charset="0"/>
              </a:rPr>
              <a:t>6. az ismeretszerzés és a képességfejlesztés egyensúlya;</a:t>
            </a:r>
          </a:p>
          <a:p>
            <a:pPr marL="0" indent="0">
              <a:buNone/>
            </a:pPr>
            <a:r>
              <a:rPr lang="hu-HU" sz="3600" dirty="0" smtClean="0">
                <a:latin typeface="Book Antiqua" panose="02040602050305030304" pitchFamily="18" charset="0"/>
              </a:rPr>
              <a:t>7. kirándulások, terepgyakorlatok szervezése</a:t>
            </a:r>
            <a:r>
              <a:rPr lang="hu-HU" sz="3600" dirty="0">
                <a:latin typeface="Book Antiqua" panose="02040602050305030304" pitchFamily="18" charset="0"/>
              </a:rPr>
              <a:t>-</a:t>
            </a:r>
            <a:r>
              <a:rPr lang="hu-HU" sz="3600" dirty="0" smtClean="0">
                <a:latin typeface="Book Antiqua" panose="02040602050305030304" pitchFamily="18" charset="0"/>
              </a:rPr>
              <a:t> közvetlen tapasztalatok  szerzése;</a:t>
            </a:r>
          </a:p>
          <a:p>
            <a:pPr marL="0" indent="0">
              <a:buNone/>
            </a:pPr>
            <a:r>
              <a:rPr lang="hu-HU" sz="3600" dirty="0" smtClean="0">
                <a:latin typeface="Book Antiqua" panose="02040602050305030304" pitchFamily="18" charset="0"/>
              </a:rPr>
              <a:t>8. kooperatív tanítási-tanulási technikák használata;</a:t>
            </a:r>
          </a:p>
          <a:p>
            <a:pPr marL="0" indent="0">
              <a:buNone/>
            </a:pPr>
            <a:r>
              <a:rPr lang="hu-HU" sz="3600" dirty="0" smtClean="0">
                <a:latin typeface="Book Antiqua" panose="02040602050305030304" pitchFamily="18" charset="0"/>
              </a:rPr>
              <a:t>9. a tanulói együttműködés erősítése;</a:t>
            </a:r>
          </a:p>
          <a:p>
            <a:pPr marL="0" indent="0">
              <a:buNone/>
            </a:pPr>
            <a:r>
              <a:rPr lang="hu-HU" sz="3600" dirty="0" smtClean="0">
                <a:latin typeface="Book Antiqua" panose="02040602050305030304" pitchFamily="18" charset="0"/>
              </a:rPr>
              <a:t>10. a szülők és a partnerek bevonása. </a:t>
            </a:r>
          </a:p>
          <a:p>
            <a:endParaRPr lang="hu-HU" sz="3600" dirty="0" smtClean="0">
              <a:latin typeface="Book Antiqua" panose="02040602050305030304" pitchFamily="18" charset="0"/>
            </a:endParaRPr>
          </a:p>
          <a:p>
            <a:endParaRPr lang="hu-HU" sz="3600" dirty="0">
              <a:latin typeface="Book Antiqua" panose="02040602050305030304" pitchFamily="18" charset="0"/>
            </a:endParaRPr>
          </a:p>
        </p:txBody>
      </p:sp>
    </p:spTree>
    <p:extLst>
      <p:ext uri="{BB962C8B-B14F-4D97-AF65-F5344CB8AC3E}">
        <p14:creationId xmlns:p14="http://schemas.microsoft.com/office/powerpoint/2010/main" xmlns="" val="412909201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362211" y="114604"/>
            <a:ext cx="10515600" cy="687061"/>
          </a:xfrm>
        </p:spPr>
        <p:txBody>
          <a:bodyPr>
            <a:normAutofit fontScale="90000"/>
          </a:bodyPr>
          <a:lstStyle/>
          <a:p>
            <a:r>
              <a:rPr lang="hu-HU" dirty="0">
                <a:latin typeface="Book Antiqua" panose="02040602050305030304" pitchFamily="18" charset="0"/>
              </a:rPr>
              <a:t>Hevesy György</a:t>
            </a:r>
          </a:p>
        </p:txBody>
      </p:sp>
      <p:pic>
        <p:nvPicPr>
          <p:cNvPr id="4" name="Tartalom helye 3"/>
          <p:cNvPicPr>
            <a:picLocks noGrp="1" noChangeAspect="1"/>
          </p:cNvPicPr>
          <p:nvPr>
            <p:ph idx="1"/>
          </p:nvPr>
        </p:nvPicPr>
        <p:blipFill>
          <a:blip r:embed="rId2" cstate="print"/>
          <a:stretch>
            <a:fillRect/>
          </a:stretch>
        </p:blipFill>
        <p:spPr>
          <a:xfrm>
            <a:off x="1259054" y="1980237"/>
            <a:ext cx="3187685" cy="4508413"/>
          </a:xfrm>
          <a:prstGeom prst="rect">
            <a:avLst/>
          </a:prstGeom>
        </p:spPr>
      </p:pic>
      <p:pic>
        <p:nvPicPr>
          <p:cNvPr id="5" name="Kép 4"/>
          <p:cNvPicPr>
            <a:picLocks noChangeAspect="1"/>
          </p:cNvPicPr>
          <p:nvPr/>
        </p:nvPicPr>
        <p:blipFill>
          <a:blip r:embed="rId3" cstate="print"/>
          <a:stretch>
            <a:fillRect/>
          </a:stretch>
        </p:blipFill>
        <p:spPr>
          <a:xfrm>
            <a:off x="5346492" y="114604"/>
            <a:ext cx="6635980" cy="4431263"/>
          </a:xfrm>
          <a:prstGeom prst="rect">
            <a:avLst/>
          </a:prstGeom>
        </p:spPr>
      </p:pic>
    </p:spTree>
    <p:extLst>
      <p:ext uri="{BB962C8B-B14F-4D97-AF65-F5344CB8AC3E}">
        <p14:creationId xmlns:p14="http://schemas.microsoft.com/office/powerpoint/2010/main" xmlns="" val="364244794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77982" y="152689"/>
            <a:ext cx="10515600" cy="807893"/>
          </a:xfrm>
        </p:spPr>
        <p:txBody>
          <a:bodyPr>
            <a:normAutofit/>
          </a:bodyPr>
          <a:lstStyle/>
          <a:p>
            <a:r>
              <a:rPr lang="hu-HU" sz="4800" b="1" dirty="0" smtClean="0">
                <a:latin typeface="Book Antiqua" panose="02040602050305030304" pitchFamily="18" charset="0"/>
              </a:rPr>
              <a:t>6. Módszertani ötletek- </a:t>
            </a:r>
            <a:r>
              <a:rPr lang="hu-HU" sz="4800" b="1" dirty="0" err="1" smtClean="0">
                <a:latin typeface="Book Antiqua" panose="02040602050305030304" pitchFamily="18" charset="0"/>
              </a:rPr>
              <a:t>pédák</a:t>
            </a:r>
            <a:endParaRPr lang="hu-HU" sz="4800" b="1" dirty="0">
              <a:latin typeface="Book Antiqua" panose="02040602050305030304" pitchFamily="18" charset="0"/>
            </a:endParaRPr>
          </a:p>
        </p:txBody>
      </p:sp>
      <p:sp>
        <p:nvSpPr>
          <p:cNvPr id="3" name="Tartalom helye 2"/>
          <p:cNvSpPr>
            <a:spLocks noGrp="1"/>
          </p:cNvSpPr>
          <p:nvPr>
            <p:ph idx="1"/>
          </p:nvPr>
        </p:nvSpPr>
        <p:spPr>
          <a:xfrm>
            <a:off x="930564" y="1108363"/>
            <a:ext cx="9155545" cy="5615710"/>
          </a:xfrm>
          <a:solidFill>
            <a:schemeClr val="bg1">
              <a:lumMod val="95000"/>
            </a:schemeClr>
          </a:solidFill>
        </p:spPr>
        <p:txBody>
          <a:bodyPr>
            <a:normAutofit/>
          </a:bodyPr>
          <a:lstStyle/>
          <a:p>
            <a:r>
              <a:rPr lang="hu-HU" sz="3200" dirty="0" smtClean="0">
                <a:latin typeface="Book Antiqua" panose="02040602050305030304" pitchFamily="18" charset="0"/>
              </a:rPr>
              <a:t>Forráselemzés (szövegek, képek, filmek, stb.);</a:t>
            </a:r>
          </a:p>
          <a:p>
            <a:r>
              <a:rPr lang="hu-HU" sz="3200" dirty="0" smtClean="0">
                <a:latin typeface="Book Antiqua" panose="02040602050305030304" pitchFamily="18" charset="0"/>
              </a:rPr>
              <a:t>Filmkészítés;</a:t>
            </a:r>
          </a:p>
          <a:p>
            <a:r>
              <a:rPr lang="hu-HU" sz="3200" dirty="0" err="1" smtClean="0">
                <a:latin typeface="Book Antiqua" panose="02040602050305030304" pitchFamily="18" charset="0"/>
              </a:rPr>
              <a:t>Kahoot</a:t>
            </a:r>
            <a:r>
              <a:rPr lang="hu-HU" sz="3200" dirty="0" smtClean="0">
                <a:latin typeface="Book Antiqua" panose="02040602050305030304" pitchFamily="18" charset="0"/>
              </a:rPr>
              <a:t> használata;</a:t>
            </a:r>
          </a:p>
          <a:p>
            <a:r>
              <a:rPr lang="hu-HU" sz="3200" dirty="0" smtClean="0">
                <a:latin typeface="Book Antiqua" panose="02040602050305030304" pitchFamily="18" charset="0"/>
              </a:rPr>
              <a:t>Képregény készítése;</a:t>
            </a:r>
          </a:p>
          <a:p>
            <a:r>
              <a:rPr lang="hu-HU" sz="3200" dirty="0" smtClean="0">
                <a:latin typeface="Book Antiqua" panose="02040602050305030304" pitchFamily="18" charset="0"/>
              </a:rPr>
              <a:t>Személyiségkártyák;</a:t>
            </a:r>
          </a:p>
          <a:p>
            <a:r>
              <a:rPr lang="hu-HU" sz="3200" dirty="0" err="1" smtClean="0">
                <a:latin typeface="Book Antiqua" panose="02040602050305030304" pitchFamily="18" charset="0"/>
              </a:rPr>
              <a:t>Fakebook</a:t>
            </a:r>
            <a:r>
              <a:rPr lang="hu-HU" sz="3200" dirty="0" smtClean="0">
                <a:latin typeface="Book Antiqua" panose="02040602050305030304" pitchFamily="18" charset="0"/>
              </a:rPr>
              <a:t>;</a:t>
            </a:r>
          </a:p>
          <a:p>
            <a:r>
              <a:rPr lang="hu-HU" sz="3200" dirty="0" err="1" smtClean="0">
                <a:latin typeface="Book Antiqua" panose="02040602050305030304" pitchFamily="18" charset="0"/>
              </a:rPr>
              <a:t>Socrative</a:t>
            </a:r>
            <a:r>
              <a:rPr lang="hu-HU" sz="3200" dirty="0" smtClean="0">
                <a:latin typeface="Book Antiqua" panose="02040602050305030304" pitchFamily="18" charset="0"/>
              </a:rPr>
              <a:t>;</a:t>
            </a:r>
          </a:p>
          <a:p>
            <a:r>
              <a:rPr lang="hu-HU" sz="3200" dirty="0" smtClean="0">
                <a:latin typeface="Book Antiqua" panose="02040602050305030304" pitchFamily="18" charset="0"/>
              </a:rPr>
              <a:t>Az élet folyója;</a:t>
            </a:r>
          </a:p>
          <a:p>
            <a:r>
              <a:rPr lang="hu-HU" sz="3200" dirty="0">
                <a:latin typeface="Book Antiqua" panose="02040602050305030304" pitchFamily="18" charset="0"/>
              </a:rPr>
              <a:t>Interaktív, kooperatív </a:t>
            </a:r>
            <a:r>
              <a:rPr lang="hu-HU" sz="3200" dirty="0" smtClean="0">
                <a:latin typeface="Book Antiqua" panose="02040602050305030304" pitchFamily="18" charset="0"/>
              </a:rPr>
              <a:t>idővonal. </a:t>
            </a:r>
          </a:p>
          <a:p>
            <a:endParaRPr lang="hu-HU" sz="3200" dirty="0" smtClean="0">
              <a:latin typeface="Book Antiqua" panose="02040602050305030304" pitchFamily="18" charset="0"/>
            </a:endParaRPr>
          </a:p>
          <a:p>
            <a:endParaRPr lang="hu-HU" sz="3200" dirty="0" smtClean="0">
              <a:latin typeface="Book Antiqua" panose="02040602050305030304" pitchFamily="18" charset="0"/>
            </a:endParaRPr>
          </a:p>
          <a:p>
            <a:endParaRPr lang="hu-HU" dirty="0"/>
          </a:p>
        </p:txBody>
      </p:sp>
    </p:spTree>
    <p:extLst>
      <p:ext uri="{BB962C8B-B14F-4D97-AF65-F5344CB8AC3E}">
        <p14:creationId xmlns:p14="http://schemas.microsoft.com/office/powerpoint/2010/main" xmlns="" val="9018607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ép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989862" y="0"/>
            <a:ext cx="10212276" cy="6858000"/>
          </a:xfrm>
          <a:prstGeom prst="rect">
            <a:avLst/>
          </a:prstGeom>
        </p:spPr>
      </p:pic>
    </p:spTree>
    <p:extLst>
      <p:ext uri="{BB962C8B-B14F-4D97-AF65-F5344CB8AC3E}">
        <p14:creationId xmlns:p14="http://schemas.microsoft.com/office/powerpoint/2010/main" xmlns="" val="110301413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194715" y="189279"/>
            <a:ext cx="3158086" cy="924413"/>
          </a:xfrm>
        </p:spPr>
        <p:txBody>
          <a:bodyPr>
            <a:normAutofit/>
          </a:bodyPr>
          <a:lstStyle/>
          <a:p>
            <a:r>
              <a:rPr lang="hu-HU" sz="4000" dirty="0">
                <a:latin typeface="Book Antiqua" panose="02040602050305030304" pitchFamily="18" charset="0"/>
              </a:rPr>
              <a:t>Hajós Alfréd</a:t>
            </a:r>
          </a:p>
        </p:txBody>
      </p:sp>
      <p:pic>
        <p:nvPicPr>
          <p:cNvPr id="4" name="Tartalom helye 3"/>
          <p:cNvPicPr>
            <a:picLocks noGrp="1" noChangeAspect="1"/>
          </p:cNvPicPr>
          <p:nvPr>
            <p:ph idx="1"/>
          </p:nvPr>
        </p:nvPicPr>
        <p:blipFill>
          <a:blip r:embed="rId2" cstate="print"/>
          <a:stretch>
            <a:fillRect/>
          </a:stretch>
        </p:blipFill>
        <p:spPr>
          <a:xfrm>
            <a:off x="194715" y="1113692"/>
            <a:ext cx="3005685" cy="4420888"/>
          </a:xfrm>
          <a:prstGeom prst="rect">
            <a:avLst/>
          </a:prstGeom>
        </p:spPr>
      </p:pic>
      <p:sp>
        <p:nvSpPr>
          <p:cNvPr id="5" name="Téglalap 4"/>
          <p:cNvSpPr/>
          <p:nvPr/>
        </p:nvSpPr>
        <p:spPr>
          <a:xfrm>
            <a:off x="3200400" y="522074"/>
            <a:ext cx="8991600" cy="6001643"/>
          </a:xfrm>
          <a:prstGeom prst="rect">
            <a:avLst/>
          </a:prstGeom>
          <a:solidFill>
            <a:schemeClr val="accent1">
              <a:lumMod val="20000"/>
              <a:lumOff val="80000"/>
            </a:schemeClr>
          </a:solidFill>
        </p:spPr>
        <p:txBody>
          <a:bodyPr wrap="square">
            <a:spAutoFit/>
          </a:bodyPr>
          <a:lstStyle/>
          <a:p>
            <a:pPr algn="just"/>
            <a:r>
              <a:rPr lang="hu-HU" sz="2400" dirty="0">
                <a:latin typeface="Book Antiqua" panose="02040602050305030304" pitchFamily="18" charset="0"/>
              </a:rPr>
              <a:t>A matrózúszás mestere - részlet egy korabeli </a:t>
            </a:r>
            <a:r>
              <a:rPr lang="hu-HU" sz="2400" dirty="0" smtClean="0">
                <a:latin typeface="Book Antiqua" panose="02040602050305030304" pitchFamily="18" charset="0"/>
              </a:rPr>
              <a:t>újságcikkből:</a:t>
            </a:r>
            <a:endParaRPr lang="hu-HU" sz="2400" dirty="0">
              <a:latin typeface="Book Antiqua" panose="02040602050305030304" pitchFamily="18" charset="0"/>
            </a:endParaRPr>
          </a:p>
          <a:p>
            <a:pPr algn="just"/>
            <a:r>
              <a:rPr lang="hu-HU" sz="2400" dirty="0">
                <a:latin typeface="Book Antiqua" panose="02040602050305030304" pitchFamily="18" charset="0"/>
              </a:rPr>
              <a:t>"Az athéni olimpián összesen három bajnoki számot indítottak, rövid (100 m), közép (500 m) és hosszú (1200 m) távon. Az úszásnem "tetszés szerinti" volt, vagyis mindenki úgy úszott, ahogy akart vagy éppen tudott. Hajós a "matrózúszás" mesterfogásait sajátította el, vagyis váltott karral húzott, de az akkor már egyre elterjedtebb békalábtempót "hátrányosnak" tartotta, így lábaival "nem sok vizet zavart" .</a:t>
            </a:r>
          </a:p>
          <a:p>
            <a:pPr algn="just"/>
            <a:r>
              <a:rPr lang="hu-HU" sz="2400" dirty="0">
                <a:latin typeface="Book Antiqua" panose="02040602050305030304" pitchFamily="18" charset="0"/>
              </a:rPr>
              <a:t>Az indulási vonal – mélyen bent az öböl vizében – egy két bójához kifeszített kötél volt, ebbe kapaszkodtak indulás előtt a versenyzők. Hajós úszott, </a:t>
            </a:r>
            <a:r>
              <a:rPr lang="hu-HU" sz="2400" dirty="0" err="1">
                <a:latin typeface="Book Antiqua" panose="02040602050305030304" pitchFamily="18" charset="0"/>
              </a:rPr>
              <a:t>úszott</a:t>
            </a:r>
            <a:r>
              <a:rPr lang="hu-HU" sz="2400" dirty="0">
                <a:latin typeface="Book Antiqua" panose="02040602050305030304" pitchFamily="18" charset="0"/>
              </a:rPr>
              <a:t>, ahogy csak bírt, kicsit csodálkozott, hogy hol vannak az ellenfelek, de túl sok keresgélésre nem maradt ideje, mert egyszer csak feltűnt a győzelmi árboc, rajta a magyar lobogó.</a:t>
            </a:r>
          </a:p>
          <a:p>
            <a:pPr algn="just"/>
            <a:r>
              <a:rPr lang="hu-HU" sz="2400" dirty="0">
                <a:latin typeface="Book Antiqua" panose="02040602050305030304" pitchFamily="18" charset="0"/>
              </a:rPr>
              <a:t>A magyar delfin örömében lekéste az 500-as verseny indítását, de a hosszú távra már időben rajthoz állt. </a:t>
            </a:r>
            <a:r>
              <a:rPr lang="hu-HU" sz="2400" dirty="0" smtClean="0">
                <a:latin typeface="Book Antiqua" panose="02040602050305030304" pitchFamily="18" charset="0"/>
              </a:rPr>
              <a:t>…”</a:t>
            </a:r>
            <a:endParaRPr lang="hu-HU" sz="2400" dirty="0">
              <a:latin typeface="Book Antiqua" panose="02040602050305030304" pitchFamily="18" charset="0"/>
            </a:endParaRPr>
          </a:p>
        </p:txBody>
      </p:sp>
    </p:spTree>
    <p:extLst>
      <p:ext uri="{BB962C8B-B14F-4D97-AF65-F5344CB8AC3E}">
        <p14:creationId xmlns:p14="http://schemas.microsoft.com/office/powerpoint/2010/main" xmlns="" val="7865525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ép 3"/>
          <p:cNvPicPr>
            <a:picLocks noChangeAspect="1"/>
          </p:cNvPicPr>
          <p:nvPr/>
        </p:nvPicPr>
        <p:blipFill>
          <a:blip r:embed="rId2" cstate="print"/>
          <a:stretch>
            <a:fillRect/>
          </a:stretch>
        </p:blipFill>
        <p:spPr>
          <a:xfrm>
            <a:off x="144989" y="239290"/>
            <a:ext cx="5531912" cy="3687941"/>
          </a:xfrm>
          <a:prstGeom prst="rect">
            <a:avLst/>
          </a:prstGeom>
        </p:spPr>
      </p:pic>
      <p:sp>
        <p:nvSpPr>
          <p:cNvPr id="5" name="Téglalap 4"/>
          <p:cNvSpPr/>
          <p:nvPr/>
        </p:nvSpPr>
        <p:spPr>
          <a:xfrm>
            <a:off x="5849815" y="239290"/>
            <a:ext cx="6096000" cy="3416320"/>
          </a:xfrm>
          <a:prstGeom prst="rect">
            <a:avLst/>
          </a:prstGeom>
          <a:solidFill>
            <a:schemeClr val="accent1">
              <a:lumMod val="40000"/>
              <a:lumOff val="60000"/>
            </a:schemeClr>
          </a:solidFill>
        </p:spPr>
        <p:txBody>
          <a:bodyPr>
            <a:spAutoFit/>
          </a:bodyPr>
          <a:lstStyle/>
          <a:p>
            <a:r>
              <a:rPr lang="hu-HU" sz="2400" dirty="0">
                <a:latin typeface="Book Antiqua" panose="02040602050305030304" pitchFamily="18" charset="0"/>
              </a:rPr>
              <a:t>Miért jelentős az 1896. évi athéni olimpia?</a:t>
            </a:r>
          </a:p>
          <a:p>
            <a:r>
              <a:rPr lang="hu-HU" sz="2400" dirty="0">
                <a:latin typeface="Book Antiqua" panose="02040602050305030304" pitchFamily="18" charset="0"/>
              </a:rPr>
              <a:t>Milyen számokban indult Hajós Alfréd?</a:t>
            </a:r>
          </a:p>
          <a:p>
            <a:r>
              <a:rPr lang="hu-HU" sz="2400" dirty="0">
                <a:latin typeface="Book Antiqua" panose="02040602050305030304" pitchFamily="18" charset="0"/>
              </a:rPr>
              <a:t>Mi volt a ragadványneve?</a:t>
            </a:r>
          </a:p>
          <a:p>
            <a:r>
              <a:rPr lang="hu-HU" sz="2400" dirty="0">
                <a:latin typeface="Book Antiqua" panose="02040602050305030304" pitchFamily="18" charset="0"/>
              </a:rPr>
              <a:t>Ha énekeltek himnuszt az érem átadásakor, mi volt az?</a:t>
            </a:r>
          </a:p>
          <a:p>
            <a:r>
              <a:rPr lang="hu-HU" sz="2400" dirty="0" smtClean="0">
                <a:latin typeface="Book Antiqua" panose="02040602050305030304" pitchFamily="18" charset="0"/>
              </a:rPr>
              <a:t>Nézz </a:t>
            </a:r>
            <a:r>
              <a:rPr lang="hu-HU" sz="2400" dirty="0">
                <a:latin typeface="Book Antiqua" panose="02040602050305030304" pitchFamily="18" charset="0"/>
              </a:rPr>
              <a:t>utána! Valóban aranyérmet kapott Hajós az athéni olimpián?</a:t>
            </a:r>
          </a:p>
          <a:p>
            <a:r>
              <a:rPr lang="hu-HU" sz="2400" dirty="0">
                <a:latin typeface="Book Antiqua" panose="02040602050305030304" pitchFamily="18" charset="0"/>
              </a:rPr>
              <a:t>Milyen kapcsolat köti össze Hajóst a képen látható épülettel?</a:t>
            </a:r>
          </a:p>
        </p:txBody>
      </p:sp>
      <p:sp>
        <p:nvSpPr>
          <p:cNvPr id="6" name="Téglalap 5"/>
          <p:cNvSpPr/>
          <p:nvPr/>
        </p:nvSpPr>
        <p:spPr>
          <a:xfrm>
            <a:off x="281352" y="3995678"/>
            <a:ext cx="11781693" cy="3046988"/>
          </a:xfrm>
          <a:prstGeom prst="rect">
            <a:avLst/>
          </a:prstGeom>
          <a:solidFill>
            <a:schemeClr val="accent6">
              <a:lumMod val="20000"/>
              <a:lumOff val="80000"/>
            </a:schemeClr>
          </a:solidFill>
        </p:spPr>
        <p:txBody>
          <a:bodyPr wrap="square">
            <a:spAutoFit/>
          </a:bodyPr>
          <a:lstStyle/>
          <a:p>
            <a:r>
              <a:rPr lang="hu-HU" sz="2400" dirty="0">
                <a:latin typeface="Book Antiqua" panose="02040602050305030304" pitchFamily="18" charset="0"/>
              </a:rPr>
              <a:t>ez volt az első újkori olimpia</a:t>
            </a:r>
          </a:p>
          <a:p>
            <a:r>
              <a:rPr lang="hu-HU" sz="2400" dirty="0">
                <a:latin typeface="Book Antiqua" panose="02040602050305030304" pitchFamily="18" charset="0"/>
              </a:rPr>
              <a:t>100 és 1200 m úszáson</a:t>
            </a:r>
          </a:p>
          <a:p>
            <a:r>
              <a:rPr lang="hu-HU" sz="2400" dirty="0">
                <a:latin typeface="Book Antiqua" panose="02040602050305030304" pitchFamily="18" charset="0"/>
              </a:rPr>
              <a:t>Magyar Delfin</a:t>
            </a:r>
          </a:p>
          <a:p>
            <a:r>
              <a:rPr lang="hu-HU" sz="2400" dirty="0">
                <a:latin typeface="Book Antiqua" panose="02040602050305030304" pitchFamily="18" charset="0"/>
              </a:rPr>
              <a:t>a </a:t>
            </a:r>
            <a:r>
              <a:rPr lang="hu-HU" sz="2400" dirty="0" err="1">
                <a:latin typeface="Book Antiqua" panose="02040602050305030304" pitchFamily="18" charset="0"/>
              </a:rPr>
              <a:t>Gotterhalte</a:t>
            </a:r>
            <a:r>
              <a:rPr lang="hu-HU" sz="2400" dirty="0">
                <a:latin typeface="Book Antiqua" panose="02040602050305030304" pitchFamily="18" charset="0"/>
              </a:rPr>
              <a:t>, azaz az Osztrák-Magyar </a:t>
            </a:r>
            <a:r>
              <a:rPr lang="hu-HU" sz="2400" dirty="0" smtClean="0">
                <a:latin typeface="Book Antiqua" panose="02040602050305030304" pitchFamily="18" charset="0"/>
              </a:rPr>
              <a:t>Monarchia </a:t>
            </a:r>
            <a:r>
              <a:rPr lang="hu-HU" sz="2400" dirty="0">
                <a:latin typeface="Book Antiqua" panose="02040602050305030304" pitchFamily="18" charset="0"/>
              </a:rPr>
              <a:t>himnusza hangzott el</a:t>
            </a:r>
          </a:p>
          <a:p>
            <a:r>
              <a:rPr lang="hu-HU" sz="2400" dirty="0">
                <a:latin typeface="Book Antiqua" panose="02040602050305030304" pitchFamily="18" charset="0"/>
              </a:rPr>
              <a:t>nem, ezüstérmet kapott; 1896-ban ezüstérem, bronzérem és babérkoszorú járt az 1. 2. és 3. helyért</a:t>
            </a:r>
          </a:p>
          <a:p>
            <a:r>
              <a:rPr lang="hu-HU" sz="2400" dirty="0">
                <a:latin typeface="Book Antiqua" panose="02040602050305030304" pitchFamily="18" charset="0"/>
              </a:rPr>
              <a:t>a </a:t>
            </a:r>
            <a:r>
              <a:rPr lang="hu-HU" sz="2400" dirty="0" err="1">
                <a:latin typeface="Book Antiqua" panose="02040602050305030304" pitchFamily="18" charset="0"/>
              </a:rPr>
              <a:t>margit-szigeti</a:t>
            </a:r>
            <a:r>
              <a:rPr lang="hu-HU" sz="2400" dirty="0">
                <a:latin typeface="Book Antiqua" panose="02040602050305030304" pitchFamily="18" charset="0"/>
              </a:rPr>
              <a:t> Nemzeti Sportuszodát Hajós Alfréd tervezte, ma róla van elnevezve</a:t>
            </a:r>
          </a:p>
          <a:p>
            <a:endParaRPr lang="hu-HU" sz="2400" dirty="0">
              <a:latin typeface="Book Antiqua" panose="02040602050305030304" pitchFamily="18" charset="0"/>
            </a:endParaRPr>
          </a:p>
        </p:txBody>
      </p:sp>
    </p:spTree>
    <p:extLst>
      <p:ext uri="{BB962C8B-B14F-4D97-AF65-F5344CB8AC3E}">
        <p14:creationId xmlns:p14="http://schemas.microsoft.com/office/powerpoint/2010/main" xmlns="" val="41454816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838200" y="365125"/>
            <a:ext cx="10943492" cy="1325563"/>
          </a:xfrm>
        </p:spPr>
        <p:txBody>
          <a:bodyPr>
            <a:noAutofit/>
          </a:bodyPr>
          <a:lstStyle/>
          <a:p>
            <a:r>
              <a:rPr lang="hu-HU" sz="4800" b="1" dirty="0">
                <a:latin typeface="Book Antiqua" panose="02040602050305030304" pitchFamily="18" charset="0"/>
              </a:rPr>
              <a:t>Bethlen István életének feldolgozása mozgóképes formátumban</a:t>
            </a:r>
          </a:p>
        </p:txBody>
      </p:sp>
      <p:sp>
        <p:nvSpPr>
          <p:cNvPr id="3" name="Tartalom helye 2"/>
          <p:cNvSpPr>
            <a:spLocks noGrp="1"/>
          </p:cNvSpPr>
          <p:nvPr>
            <p:ph idx="1"/>
          </p:nvPr>
        </p:nvSpPr>
        <p:spPr>
          <a:xfrm>
            <a:off x="838200" y="1863968"/>
            <a:ext cx="10515600" cy="4689232"/>
          </a:xfrm>
          <a:solidFill>
            <a:schemeClr val="accent4">
              <a:lumMod val="20000"/>
              <a:lumOff val="80000"/>
            </a:schemeClr>
          </a:solidFill>
        </p:spPr>
        <p:txBody>
          <a:bodyPr>
            <a:normAutofit fontScale="92500" lnSpcReduction="10000"/>
          </a:bodyPr>
          <a:lstStyle/>
          <a:p>
            <a:r>
              <a:rPr lang="hu-HU" sz="3600" dirty="0" smtClean="0">
                <a:latin typeface="Book Antiqua" panose="02040602050305030304" pitchFamily="18" charset="0"/>
              </a:rPr>
              <a:t>1</a:t>
            </a:r>
            <a:r>
              <a:rPr lang="hu-HU" sz="3600" dirty="0">
                <a:latin typeface="Book Antiqua" panose="02040602050305030304" pitchFamily="18" charset="0"/>
              </a:rPr>
              <a:t>.	tanulói munka: </a:t>
            </a:r>
            <a:endParaRPr lang="hu-HU" sz="3600" dirty="0" smtClean="0">
              <a:latin typeface="Book Antiqua" panose="02040602050305030304" pitchFamily="18" charset="0"/>
            </a:endParaRPr>
          </a:p>
          <a:p>
            <a:pPr marL="0" indent="0">
              <a:buNone/>
            </a:pPr>
            <a:r>
              <a:rPr lang="hu-HU" sz="3600" dirty="0" smtClean="0">
                <a:latin typeface="Book Antiqua" panose="02040602050305030304" pitchFamily="18" charset="0"/>
              </a:rPr>
              <a:t>https</a:t>
            </a:r>
            <a:r>
              <a:rPr lang="hu-HU" sz="3600" dirty="0">
                <a:latin typeface="Book Antiqua" panose="02040602050305030304" pitchFamily="18" charset="0"/>
              </a:rPr>
              <a:t>://youtu.be/wS2y9nqHKwQ </a:t>
            </a:r>
            <a:endParaRPr lang="hu-HU" sz="3600" dirty="0" smtClean="0">
              <a:latin typeface="Book Antiqua" panose="02040602050305030304" pitchFamily="18" charset="0"/>
            </a:endParaRPr>
          </a:p>
          <a:p>
            <a:endParaRPr lang="hu-HU" sz="3600" dirty="0">
              <a:latin typeface="Book Antiqua" panose="02040602050305030304" pitchFamily="18" charset="0"/>
            </a:endParaRPr>
          </a:p>
          <a:p>
            <a:r>
              <a:rPr lang="hu-HU" sz="3600" dirty="0">
                <a:latin typeface="Book Antiqua" panose="02040602050305030304" pitchFamily="18" charset="0"/>
              </a:rPr>
              <a:t>2.	tanulói </a:t>
            </a:r>
            <a:r>
              <a:rPr lang="hu-HU" sz="3600" dirty="0" smtClean="0">
                <a:latin typeface="Book Antiqua" panose="02040602050305030304" pitchFamily="18" charset="0"/>
              </a:rPr>
              <a:t>munka:</a:t>
            </a:r>
          </a:p>
          <a:p>
            <a:pPr marL="0" indent="0">
              <a:buNone/>
            </a:pPr>
            <a:r>
              <a:rPr lang="hu-HU" sz="3600" dirty="0" smtClean="0">
                <a:latin typeface="Book Antiqua" panose="02040602050305030304" pitchFamily="18" charset="0"/>
              </a:rPr>
              <a:t> https</a:t>
            </a:r>
            <a:r>
              <a:rPr lang="hu-HU" sz="3600" dirty="0">
                <a:latin typeface="Book Antiqua" panose="02040602050305030304" pitchFamily="18" charset="0"/>
              </a:rPr>
              <a:t>://youtu.be/WWDXZA9u0hs </a:t>
            </a:r>
          </a:p>
          <a:p>
            <a:endParaRPr lang="hu-HU" sz="3600" dirty="0">
              <a:latin typeface="Book Antiqua" panose="02040602050305030304" pitchFamily="18" charset="0"/>
            </a:endParaRPr>
          </a:p>
          <a:p>
            <a:r>
              <a:rPr lang="hu-HU" sz="3600" dirty="0" err="1" smtClean="0">
                <a:latin typeface="Book Antiqua" panose="02040602050305030304" pitchFamily="18" charset="0"/>
              </a:rPr>
              <a:t>Movie</a:t>
            </a:r>
            <a:r>
              <a:rPr lang="hu-HU" sz="3600" dirty="0" smtClean="0">
                <a:latin typeface="Book Antiqua" panose="02040602050305030304" pitchFamily="18" charset="0"/>
              </a:rPr>
              <a:t> </a:t>
            </a:r>
            <a:r>
              <a:rPr lang="hu-HU" sz="3600" dirty="0" err="1">
                <a:latin typeface="Book Antiqua" panose="02040602050305030304" pitchFamily="18" charset="0"/>
              </a:rPr>
              <a:t>Maker</a:t>
            </a:r>
            <a:r>
              <a:rPr lang="hu-HU" sz="3600" dirty="0">
                <a:latin typeface="Book Antiqua" panose="02040602050305030304" pitchFamily="18" charset="0"/>
              </a:rPr>
              <a:t> használatához segítség tanulók </a:t>
            </a:r>
            <a:r>
              <a:rPr lang="hu-HU" sz="3600" dirty="0" smtClean="0">
                <a:latin typeface="Book Antiqua" panose="02040602050305030304" pitchFamily="18" charset="0"/>
              </a:rPr>
              <a:t>számára:</a:t>
            </a:r>
            <a:endParaRPr lang="hu-HU" sz="3600" dirty="0">
              <a:latin typeface="Book Antiqua" panose="02040602050305030304" pitchFamily="18" charset="0"/>
            </a:endParaRPr>
          </a:p>
          <a:p>
            <a:pPr marL="0" indent="0">
              <a:buNone/>
            </a:pPr>
            <a:r>
              <a:rPr lang="hu-HU" sz="3600" dirty="0" smtClean="0">
                <a:latin typeface="Book Antiqua" panose="02040602050305030304" pitchFamily="18" charset="0"/>
              </a:rPr>
              <a:t>https</a:t>
            </a:r>
            <a:r>
              <a:rPr lang="hu-HU" sz="3600" dirty="0">
                <a:latin typeface="Book Antiqua" panose="02040602050305030304" pitchFamily="18" charset="0"/>
              </a:rPr>
              <a:t>://youtu.be/JzBn0bZ_hrc </a:t>
            </a:r>
          </a:p>
          <a:p>
            <a:endParaRPr lang="hu-HU" dirty="0"/>
          </a:p>
        </p:txBody>
      </p:sp>
    </p:spTree>
    <p:extLst>
      <p:ext uri="{BB962C8B-B14F-4D97-AF65-F5344CB8AC3E}">
        <p14:creationId xmlns:p14="http://schemas.microsoft.com/office/powerpoint/2010/main" xmlns="" val="38452543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p>
            <a:r>
              <a:rPr lang="hu-HU" sz="4800" b="1" dirty="0" err="1">
                <a:latin typeface="Book Antiqua" panose="02040602050305030304" pitchFamily="18" charset="0"/>
              </a:rPr>
              <a:t>Kahoot</a:t>
            </a:r>
            <a:r>
              <a:rPr lang="hu-HU" sz="4800" b="1" dirty="0">
                <a:latin typeface="Book Antiqua" panose="02040602050305030304" pitchFamily="18" charset="0"/>
              </a:rPr>
              <a:t> használata az oktatásban</a:t>
            </a:r>
          </a:p>
        </p:txBody>
      </p:sp>
      <p:sp>
        <p:nvSpPr>
          <p:cNvPr id="3" name="Tartalom helye 2"/>
          <p:cNvSpPr>
            <a:spLocks noGrp="1"/>
          </p:cNvSpPr>
          <p:nvPr>
            <p:ph idx="1"/>
          </p:nvPr>
        </p:nvSpPr>
        <p:spPr>
          <a:xfrm>
            <a:off x="568570" y="1805354"/>
            <a:ext cx="10515600" cy="4747845"/>
          </a:xfrm>
        </p:spPr>
        <p:txBody>
          <a:bodyPr>
            <a:normAutofit fontScale="62500" lnSpcReduction="20000"/>
          </a:bodyPr>
          <a:lstStyle/>
          <a:p>
            <a:r>
              <a:rPr lang="hu-HU" sz="4600" dirty="0">
                <a:latin typeface="Book Antiqua" panose="02040602050305030304" pitchFamily="18" charset="0"/>
              </a:rPr>
              <a:t>Segítség a készítéshez: https://youtu.be/pTrECFLwPok </a:t>
            </a:r>
          </a:p>
          <a:p>
            <a:r>
              <a:rPr lang="hu-HU" sz="4600" dirty="0" smtClean="0">
                <a:latin typeface="Book Antiqua" panose="02040602050305030304" pitchFamily="18" charset="0"/>
              </a:rPr>
              <a:t>Játék</a:t>
            </a:r>
            <a:r>
              <a:rPr lang="hu-HU" sz="4600" dirty="0">
                <a:latin typeface="Book Antiqua" panose="02040602050305030304" pitchFamily="18" charset="0"/>
              </a:rPr>
              <a:t>:</a:t>
            </a:r>
          </a:p>
          <a:p>
            <a:r>
              <a:rPr lang="hu-HU" sz="4600" dirty="0" err="1">
                <a:latin typeface="Book Antiqua" panose="02040602050305030304" pitchFamily="18" charset="0"/>
              </a:rPr>
              <a:t>Kahoot</a:t>
            </a:r>
            <a:r>
              <a:rPr lang="hu-HU" sz="4600" dirty="0">
                <a:latin typeface="Book Antiqua" panose="02040602050305030304" pitchFamily="18" charset="0"/>
              </a:rPr>
              <a:t> </a:t>
            </a:r>
            <a:r>
              <a:rPr lang="hu-HU" sz="4600" dirty="0" err="1">
                <a:latin typeface="Book Antiqua" panose="02040602050305030304" pitchFamily="18" charset="0"/>
              </a:rPr>
              <a:t>okostelefonon</a:t>
            </a:r>
            <a:r>
              <a:rPr lang="hu-HU" sz="4600" dirty="0">
                <a:latin typeface="Book Antiqua" panose="02040602050305030304" pitchFamily="18" charset="0"/>
              </a:rPr>
              <a:t>: Play áruházból le kell tölteni a </a:t>
            </a:r>
            <a:r>
              <a:rPr lang="hu-HU" sz="4600" dirty="0" err="1">
                <a:latin typeface="Book Antiqua" panose="02040602050305030304" pitchFamily="18" charset="0"/>
              </a:rPr>
              <a:t>kahoot</a:t>
            </a:r>
            <a:r>
              <a:rPr lang="hu-HU" sz="4600" dirty="0">
                <a:latin typeface="Book Antiqua" panose="02040602050305030304" pitchFamily="18" charset="0"/>
              </a:rPr>
              <a:t> programot, majd telepíteni és elindítani</a:t>
            </a:r>
          </a:p>
          <a:p>
            <a:r>
              <a:rPr lang="hu-HU" sz="4600" dirty="0">
                <a:latin typeface="Book Antiqua" panose="02040602050305030304" pitchFamily="18" charset="0"/>
              </a:rPr>
              <a:t>Ha nem megy https://kahoot.it/ oldalról is lehet játszani</a:t>
            </a:r>
          </a:p>
          <a:p>
            <a:r>
              <a:rPr lang="hu-HU" sz="4600" dirty="0" smtClean="0">
                <a:latin typeface="Book Antiqua" panose="02040602050305030304" pitchFamily="18" charset="0"/>
              </a:rPr>
              <a:t>Leírások</a:t>
            </a:r>
            <a:r>
              <a:rPr lang="hu-HU" sz="4600" dirty="0">
                <a:latin typeface="Book Antiqua" panose="02040602050305030304" pitchFamily="18" charset="0"/>
              </a:rPr>
              <a:t>: http://szasza.elte.hu/index.php/Kahoot!  2018. február 8.</a:t>
            </a:r>
          </a:p>
          <a:p>
            <a:r>
              <a:rPr lang="hu-HU" sz="4600" dirty="0">
                <a:latin typeface="Book Antiqua" panose="02040602050305030304" pitchFamily="18" charset="0"/>
              </a:rPr>
              <a:t>http://rpi.reformatus.hu/sites/default/files/hir_kepek/On-line%20feladatk%C3%A9sz%C3%ADt%C5%91%20Kahoot%20oldal%20haszn%C3%A1lata_20171005_BMA.pdf 2018. február 8.</a:t>
            </a:r>
          </a:p>
          <a:p>
            <a:pPr marL="0" indent="0">
              <a:buNone/>
            </a:pPr>
            <a:endParaRPr lang="hu-HU" dirty="0"/>
          </a:p>
        </p:txBody>
      </p:sp>
    </p:spTree>
    <p:extLst>
      <p:ext uri="{BB962C8B-B14F-4D97-AF65-F5344CB8AC3E}">
        <p14:creationId xmlns:p14="http://schemas.microsoft.com/office/powerpoint/2010/main" xmlns="" val="23915408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p>
            <a:r>
              <a:rPr lang="hu-HU" sz="4800" b="1" dirty="0" err="1">
                <a:latin typeface="Book Antiqua" panose="02040602050305030304" pitchFamily="18" charset="0"/>
              </a:rPr>
              <a:t>Kahoot</a:t>
            </a:r>
            <a:r>
              <a:rPr lang="hu-HU" sz="4800" b="1" dirty="0">
                <a:latin typeface="Book Antiqua" panose="02040602050305030304" pitchFamily="18" charset="0"/>
              </a:rPr>
              <a:t> használata az oktatásban</a:t>
            </a:r>
          </a:p>
        </p:txBody>
      </p:sp>
      <p:sp>
        <p:nvSpPr>
          <p:cNvPr id="3" name="Tartalom helye 2"/>
          <p:cNvSpPr>
            <a:spLocks noGrp="1"/>
          </p:cNvSpPr>
          <p:nvPr>
            <p:ph idx="1"/>
          </p:nvPr>
        </p:nvSpPr>
        <p:spPr>
          <a:solidFill>
            <a:schemeClr val="accent1">
              <a:lumMod val="20000"/>
              <a:lumOff val="80000"/>
            </a:schemeClr>
          </a:solidFill>
        </p:spPr>
        <p:txBody>
          <a:bodyPr/>
          <a:lstStyle/>
          <a:p>
            <a:r>
              <a:rPr lang="hu-HU" sz="3600" dirty="0">
                <a:latin typeface="Book Antiqua" panose="02040602050305030304" pitchFamily="18" charset="0"/>
              </a:rPr>
              <a:t>Móra Ferenc élete:  https://play.kahoot.it/#/?quizId=b7c59d68-5e4f-44e1-a6ef-b88c55e16101 </a:t>
            </a:r>
          </a:p>
          <a:p>
            <a:endParaRPr lang="hu-HU" sz="3600" dirty="0">
              <a:latin typeface="Book Antiqua" panose="02040602050305030304" pitchFamily="18" charset="0"/>
            </a:endParaRPr>
          </a:p>
          <a:p>
            <a:r>
              <a:rPr lang="hu-HU" sz="3600" dirty="0">
                <a:latin typeface="Book Antiqua" panose="02040602050305030304" pitchFamily="18" charset="0"/>
              </a:rPr>
              <a:t>diákmunka Bethlen Istvánról: https://play.kahoot.it/#/?quizId=8dc21a7e-bd12-4fb4-8ab6-769a112cab26 </a:t>
            </a:r>
          </a:p>
          <a:p>
            <a:endParaRPr lang="hu-HU" sz="3600" dirty="0">
              <a:latin typeface="Book Antiqua" panose="02040602050305030304" pitchFamily="18" charset="0"/>
            </a:endParaRPr>
          </a:p>
          <a:p>
            <a:endParaRPr lang="hu-HU" dirty="0"/>
          </a:p>
        </p:txBody>
      </p:sp>
    </p:spTree>
    <p:extLst>
      <p:ext uri="{BB962C8B-B14F-4D97-AF65-F5344CB8AC3E}">
        <p14:creationId xmlns:p14="http://schemas.microsoft.com/office/powerpoint/2010/main" xmlns="" val="34130456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394311" y="107219"/>
            <a:ext cx="10515600" cy="908672"/>
          </a:xfrm>
        </p:spPr>
        <p:txBody>
          <a:bodyPr/>
          <a:lstStyle/>
          <a:p>
            <a:r>
              <a:rPr lang="hu-HU" sz="4800" b="1" dirty="0" smtClean="0">
                <a:latin typeface="Book Antiqua" panose="02040602050305030304" pitchFamily="18" charset="0"/>
              </a:rPr>
              <a:t>Módszertani példák</a:t>
            </a:r>
            <a:endParaRPr lang="hu-HU" dirty="0"/>
          </a:p>
        </p:txBody>
      </p:sp>
      <p:pic>
        <p:nvPicPr>
          <p:cNvPr id="4" name="Tartalom helye 3"/>
          <p:cNvPicPr>
            <a:picLocks noGrp="1" noChangeAspect="1"/>
          </p:cNvPicPr>
          <p:nvPr>
            <p:ph sz="half" idx="2"/>
          </p:nvPr>
        </p:nvPicPr>
        <p:blipFill rotWithShape="1">
          <a:blip r:embed="rId2" cstate="print"/>
          <a:srcRect l="27326" t="16539" r="29474" b="20535"/>
          <a:stretch/>
        </p:blipFill>
        <p:spPr>
          <a:xfrm>
            <a:off x="104995" y="2259213"/>
            <a:ext cx="5023584" cy="4573358"/>
          </a:xfrm>
          <a:prstGeom prst="rect">
            <a:avLst/>
          </a:prstGeom>
        </p:spPr>
      </p:pic>
      <p:pic>
        <p:nvPicPr>
          <p:cNvPr id="12" name="Tartalom helye 11"/>
          <p:cNvPicPr>
            <a:picLocks noGrp="1" noChangeAspect="1"/>
          </p:cNvPicPr>
          <p:nvPr>
            <p:ph sz="quarter" idx="4"/>
          </p:nvPr>
        </p:nvPicPr>
        <p:blipFill rotWithShape="1">
          <a:blip r:embed="rId3" cstate="print"/>
          <a:srcRect l="14752" t="7619" r="39218" b="4782"/>
          <a:stretch/>
        </p:blipFill>
        <p:spPr>
          <a:xfrm>
            <a:off x="6836460" y="2454044"/>
            <a:ext cx="3702585" cy="4403956"/>
          </a:xfrm>
          <a:prstGeom prst="rect">
            <a:avLst/>
          </a:prstGeom>
        </p:spPr>
      </p:pic>
      <p:sp>
        <p:nvSpPr>
          <p:cNvPr id="5" name="Szövegdoboz 4"/>
          <p:cNvSpPr txBox="1"/>
          <p:nvPr/>
        </p:nvSpPr>
        <p:spPr>
          <a:xfrm>
            <a:off x="1191133" y="1427857"/>
            <a:ext cx="2884123" cy="830997"/>
          </a:xfrm>
          <a:prstGeom prst="rect">
            <a:avLst/>
          </a:prstGeom>
          <a:noFill/>
        </p:spPr>
        <p:txBody>
          <a:bodyPr wrap="none" rtlCol="0">
            <a:spAutoFit/>
          </a:bodyPr>
          <a:lstStyle/>
          <a:p>
            <a:r>
              <a:rPr lang="hu-HU" sz="3200" b="1" dirty="0" smtClean="0">
                <a:latin typeface="Book Antiqua" panose="02040602050305030304" pitchFamily="18" charset="0"/>
              </a:rPr>
              <a:t>a) Képregény: </a:t>
            </a:r>
          </a:p>
          <a:p>
            <a:pPr algn="ctr"/>
            <a:r>
              <a:rPr lang="hu-HU" sz="1600" dirty="0" err="1" smtClean="0">
                <a:hlinkClick r:id="rId4" action="ppaction://hlinkfile"/>
              </a:rPr>
              <a:t>storyboardthat.com</a:t>
            </a:r>
            <a:endParaRPr lang="hu-HU" sz="1600" dirty="0"/>
          </a:p>
        </p:txBody>
      </p:sp>
      <p:sp>
        <p:nvSpPr>
          <p:cNvPr id="10" name="Szövegdoboz 9"/>
          <p:cNvSpPr txBox="1"/>
          <p:nvPr/>
        </p:nvSpPr>
        <p:spPr>
          <a:xfrm>
            <a:off x="6097588" y="1466390"/>
            <a:ext cx="4660250" cy="830997"/>
          </a:xfrm>
          <a:prstGeom prst="rect">
            <a:avLst/>
          </a:prstGeom>
          <a:noFill/>
        </p:spPr>
        <p:txBody>
          <a:bodyPr wrap="none" rtlCol="0">
            <a:spAutoFit/>
          </a:bodyPr>
          <a:lstStyle/>
          <a:p>
            <a:r>
              <a:rPr lang="hu-HU" sz="3200" b="1" dirty="0" smtClean="0">
                <a:latin typeface="Book Antiqua" panose="02040602050305030304" pitchFamily="18" charset="0"/>
              </a:rPr>
              <a:t>b) Személyiségkártyák: </a:t>
            </a:r>
          </a:p>
          <a:p>
            <a:pPr algn="ctr"/>
            <a:r>
              <a:rPr lang="hu-HU" sz="1600" dirty="0">
                <a:hlinkClick r:id="rId4" action="ppaction://hlinkfile"/>
              </a:rPr>
              <a:t>http://tomato.f.fazekas.hu/cards/</a:t>
            </a:r>
            <a:endParaRPr lang="hu-HU" sz="1600" dirty="0"/>
          </a:p>
        </p:txBody>
      </p:sp>
    </p:spTree>
    <p:extLst>
      <p:ext uri="{BB962C8B-B14F-4D97-AF65-F5344CB8AC3E}">
        <p14:creationId xmlns:p14="http://schemas.microsoft.com/office/powerpoint/2010/main" xmlns="" val="254752911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fontScale="90000"/>
          </a:bodyPr>
          <a:lstStyle/>
          <a:p>
            <a:r>
              <a:rPr lang="hu-HU" b="1" dirty="0">
                <a:latin typeface="Book Antiqua" panose="02040602050305030304" pitchFamily="18" charset="0"/>
              </a:rPr>
              <a:t>A </a:t>
            </a:r>
            <a:r>
              <a:rPr lang="hu-HU" b="1" dirty="0" err="1">
                <a:latin typeface="Book Antiqua" panose="02040602050305030304" pitchFamily="18" charset="0"/>
              </a:rPr>
              <a:t>Fakebook</a:t>
            </a:r>
            <a:r>
              <a:rPr lang="hu-HU" b="1" dirty="0">
                <a:latin typeface="Book Antiqua" panose="02040602050305030304" pitchFamily="18" charset="0"/>
              </a:rPr>
              <a:t>, mint módszertani lehetőség alkalmazása néhány példán keresztül</a:t>
            </a:r>
          </a:p>
        </p:txBody>
      </p:sp>
      <p:sp>
        <p:nvSpPr>
          <p:cNvPr id="3" name="Tartalom helye 2"/>
          <p:cNvSpPr>
            <a:spLocks noGrp="1"/>
          </p:cNvSpPr>
          <p:nvPr>
            <p:ph idx="1"/>
          </p:nvPr>
        </p:nvSpPr>
        <p:spPr>
          <a:xfrm>
            <a:off x="0" y="1690688"/>
            <a:ext cx="12192000" cy="5167312"/>
          </a:xfrm>
          <a:solidFill>
            <a:schemeClr val="accent2">
              <a:lumMod val="40000"/>
              <a:lumOff val="60000"/>
            </a:schemeClr>
          </a:solidFill>
        </p:spPr>
        <p:txBody>
          <a:bodyPr>
            <a:normAutofit lnSpcReduction="10000"/>
          </a:bodyPr>
          <a:lstStyle/>
          <a:p>
            <a:r>
              <a:rPr lang="pl-PL" sz="3500" dirty="0">
                <a:latin typeface="Book Antiqua" panose="02040602050305030304" pitchFamily="18" charset="0"/>
              </a:rPr>
              <a:t>Kosztolányi Dezső</a:t>
            </a:r>
            <a:r>
              <a:rPr lang="pl-PL" sz="3500" dirty="0" smtClean="0">
                <a:latin typeface="Book Antiqua" panose="02040602050305030304" pitchFamily="18" charset="0"/>
              </a:rPr>
              <a:t>: </a:t>
            </a:r>
            <a:r>
              <a:rPr lang="pl-PL" sz="3500" dirty="0" smtClean="0">
                <a:latin typeface="Book Antiqua" panose="02040602050305030304" pitchFamily="18" charset="0"/>
                <a:hlinkClick r:id="rId2"/>
              </a:rPr>
              <a:t>https</a:t>
            </a:r>
            <a:r>
              <a:rPr lang="pl-PL" sz="3500" dirty="0">
                <a:latin typeface="Book Antiqua" panose="02040602050305030304" pitchFamily="18" charset="0"/>
                <a:hlinkClick r:id="rId2"/>
              </a:rPr>
              <a:t>://</a:t>
            </a:r>
            <a:r>
              <a:rPr lang="pl-PL" sz="3500" dirty="0" smtClean="0">
                <a:latin typeface="Book Antiqua" panose="02040602050305030304" pitchFamily="18" charset="0"/>
                <a:hlinkClick r:id="rId2"/>
              </a:rPr>
              <a:t>www.classtools.net/FB/1733-NA6yec</a:t>
            </a:r>
            <a:endParaRPr lang="pl-PL" sz="3500" dirty="0" smtClean="0">
              <a:latin typeface="Book Antiqua" panose="02040602050305030304" pitchFamily="18" charset="0"/>
            </a:endParaRPr>
          </a:p>
          <a:p>
            <a:endParaRPr lang="pl-PL" sz="3500" dirty="0">
              <a:latin typeface="Book Antiqua" panose="02040602050305030304" pitchFamily="18" charset="0"/>
            </a:endParaRPr>
          </a:p>
          <a:p>
            <a:r>
              <a:rPr lang="pl-PL" sz="3500" dirty="0" smtClean="0">
                <a:latin typeface="Book Antiqua" panose="02040602050305030304" pitchFamily="18" charset="0"/>
              </a:rPr>
              <a:t>Teleki </a:t>
            </a:r>
            <a:r>
              <a:rPr lang="pl-PL" sz="3500" dirty="0">
                <a:latin typeface="Book Antiqua" panose="02040602050305030304" pitchFamily="18" charset="0"/>
              </a:rPr>
              <a:t>Pál</a:t>
            </a:r>
            <a:r>
              <a:rPr lang="pl-PL" sz="3500" dirty="0" smtClean="0">
                <a:latin typeface="Book Antiqua" panose="02040602050305030304" pitchFamily="18" charset="0"/>
              </a:rPr>
              <a:t>: </a:t>
            </a:r>
            <a:r>
              <a:rPr lang="pl-PL" sz="3500" dirty="0" smtClean="0">
                <a:latin typeface="Book Antiqua" panose="02040602050305030304" pitchFamily="18" charset="0"/>
                <a:hlinkClick r:id="rId3"/>
              </a:rPr>
              <a:t>https</a:t>
            </a:r>
            <a:r>
              <a:rPr lang="pl-PL" sz="3500" dirty="0">
                <a:latin typeface="Book Antiqua" panose="02040602050305030304" pitchFamily="18" charset="0"/>
                <a:hlinkClick r:id="rId3"/>
              </a:rPr>
              <a:t>://</a:t>
            </a:r>
            <a:r>
              <a:rPr lang="pl-PL" sz="3500" dirty="0" smtClean="0">
                <a:latin typeface="Book Antiqua" panose="02040602050305030304" pitchFamily="18" charset="0"/>
                <a:hlinkClick r:id="rId3"/>
              </a:rPr>
              <a:t>www.classtools.net/FB/1778-M9ZDwM</a:t>
            </a:r>
            <a:endParaRPr lang="pl-PL" sz="3500" dirty="0" smtClean="0">
              <a:latin typeface="Book Antiqua" panose="02040602050305030304" pitchFamily="18" charset="0"/>
            </a:endParaRPr>
          </a:p>
          <a:p>
            <a:endParaRPr lang="pl-PL" sz="3500" dirty="0">
              <a:latin typeface="Book Antiqua" panose="02040602050305030304" pitchFamily="18" charset="0"/>
            </a:endParaRPr>
          </a:p>
          <a:p>
            <a:r>
              <a:rPr lang="pl-PL" sz="3500" dirty="0" smtClean="0">
                <a:latin typeface="Book Antiqua" panose="02040602050305030304" pitchFamily="18" charset="0"/>
              </a:rPr>
              <a:t>Bartók </a:t>
            </a:r>
            <a:r>
              <a:rPr lang="pl-PL" sz="3500" dirty="0">
                <a:latin typeface="Book Antiqua" panose="02040602050305030304" pitchFamily="18" charset="0"/>
              </a:rPr>
              <a:t>Béla</a:t>
            </a:r>
            <a:r>
              <a:rPr lang="pl-PL" sz="3500" dirty="0" smtClean="0">
                <a:latin typeface="Book Antiqua" panose="02040602050305030304" pitchFamily="18" charset="0"/>
              </a:rPr>
              <a:t>: </a:t>
            </a:r>
            <a:r>
              <a:rPr lang="pl-PL" sz="3500" dirty="0" smtClean="0">
                <a:latin typeface="Book Antiqua" panose="02040602050305030304" pitchFamily="18" charset="0"/>
                <a:hlinkClick r:id="rId4"/>
              </a:rPr>
              <a:t>https</a:t>
            </a:r>
            <a:r>
              <a:rPr lang="pl-PL" sz="3500" dirty="0">
                <a:latin typeface="Book Antiqua" panose="02040602050305030304" pitchFamily="18" charset="0"/>
                <a:hlinkClick r:id="rId4"/>
              </a:rPr>
              <a:t>://</a:t>
            </a:r>
            <a:r>
              <a:rPr lang="pl-PL" sz="3500" dirty="0" smtClean="0">
                <a:latin typeface="Book Antiqua" panose="02040602050305030304" pitchFamily="18" charset="0"/>
                <a:hlinkClick r:id="rId4"/>
              </a:rPr>
              <a:t>www.classtools.net/FB/1868-euJ6V2</a:t>
            </a:r>
            <a:endParaRPr lang="pl-PL" sz="3500" dirty="0" smtClean="0">
              <a:latin typeface="Book Antiqua" panose="02040602050305030304" pitchFamily="18" charset="0"/>
            </a:endParaRPr>
          </a:p>
          <a:p>
            <a:pPr marL="0" indent="0">
              <a:buNone/>
            </a:pPr>
            <a:endParaRPr lang="pl-PL" sz="3500" dirty="0">
              <a:latin typeface="Book Antiqua" panose="02040602050305030304" pitchFamily="18" charset="0"/>
            </a:endParaRPr>
          </a:p>
          <a:p>
            <a:r>
              <a:rPr lang="pl-PL" sz="3500" dirty="0" smtClean="0">
                <a:latin typeface="Book Antiqua" panose="02040602050305030304" pitchFamily="18" charset="0"/>
              </a:rPr>
              <a:t>Richter Gedeon: https://www.classtools.net/FB/1423-BSSYzS</a:t>
            </a:r>
          </a:p>
          <a:p>
            <a:endParaRPr lang="pl-PL" sz="3500" dirty="0" smtClean="0"/>
          </a:p>
          <a:p>
            <a:endParaRPr lang="pl-PL" sz="3500" dirty="0"/>
          </a:p>
          <a:p>
            <a:endParaRPr lang="pl-PL" dirty="0"/>
          </a:p>
          <a:p>
            <a:endParaRPr lang="pl-PL" dirty="0"/>
          </a:p>
          <a:p>
            <a:endParaRPr lang="hu-HU" dirty="0"/>
          </a:p>
        </p:txBody>
      </p:sp>
    </p:spTree>
    <p:extLst>
      <p:ext uri="{BB962C8B-B14F-4D97-AF65-F5344CB8AC3E}">
        <p14:creationId xmlns:p14="http://schemas.microsoft.com/office/powerpoint/2010/main" xmlns="" val="1721797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églalap 3"/>
          <p:cNvSpPr/>
          <p:nvPr/>
        </p:nvSpPr>
        <p:spPr>
          <a:xfrm>
            <a:off x="0" y="474345"/>
            <a:ext cx="12191999" cy="6001643"/>
          </a:xfrm>
          <a:prstGeom prst="rect">
            <a:avLst/>
          </a:prstGeom>
          <a:solidFill>
            <a:schemeClr val="accent2">
              <a:lumMod val="40000"/>
              <a:lumOff val="60000"/>
            </a:schemeClr>
          </a:solidFill>
        </p:spPr>
        <p:txBody>
          <a:bodyPr wrap="square">
            <a:spAutoFit/>
          </a:bodyPr>
          <a:lstStyle/>
          <a:p>
            <a:r>
              <a:rPr lang="nl-NL" sz="3200" dirty="0">
                <a:latin typeface="Book Antiqua" panose="02040602050305030304" pitchFamily="18" charset="0"/>
              </a:rPr>
              <a:t>Bethlen István</a:t>
            </a:r>
            <a:r>
              <a:rPr lang="nl-NL" sz="3200" dirty="0" smtClean="0">
                <a:latin typeface="Book Antiqua" panose="02040602050305030304" pitchFamily="18" charset="0"/>
              </a:rPr>
              <a:t>:</a:t>
            </a:r>
            <a:r>
              <a:rPr lang="hu-HU" sz="3200" dirty="0" smtClean="0">
                <a:latin typeface="Book Antiqua" panose="02040602050305030304" pitchFamily="18" charset="0"/>
              </a:rPr>
              <a:t> </a:t>
            </a:r>
            <a:r>
              <a:rPr lang="nl-NL" sz="3200" dirty="0" smtClean="0">
                <a:latin typeface="Book Antiqua" panose="02040602050305030304" pitchFamily="18" charset="0"/>
              </a:rPr>
              <a:t>https</a:t>
            </a:r>
            <a:r>
              <a:rPr lang="nl-NL" sz="3200" dirty="0">
                <a:latin typeface="Book Antiqua" panose="02040602050305030304" pitchFamily="18" charset="0"/>
              </a:rPr>
              <a:t>://www.classtools.net/FB/1648-jEkHb8</a:t>
            </a:r>
          </a:p>
          <a:p>
            <a:endParaRPr lang="nl-NL" sz="3200" dirty="0">
              <a:latin typeface="Book Antiqua" panose="02040602050305030304" pitchFamily="18" charset="0"/>
            </a:endParaRPr>
          </a:p>
          <a:p>
            <a:r>
              <a:rPr lang="nl-NL" sz="3200" dirty="0">
                <a:latin typeface="Book Antiqua" panose="02040602050305030304" pitchFamily="18" charset="0"/>
              </a:rPr>
              <a:t>Korda Sándor</a:t>
            </a:r>
            <a:r>
              <a:rPr lang="nl-NL" sz="3200" dirty="0" smtClean="0">
                <a:latin typeface="Book Antiqua" panose="02040602050305030304" pitchFamily="18" charset="0"/>
              </a:rPr>
              <a:t>:</a:t>
            </a:r>
            <a:r>
              <a:rPr lang="hu-HU" sz="3200" dirty="0" smtClean="0">
                <a:latin typeface="Book Antiqua" panose="02040602050305030304" pitchFamily="18" charset="0"/>
              </a:rPr>
              <a:t>  </a:t>
            </a:r>
            <a:r>
              <a:rPr lang="nl-NL" sz="3200" dirty="0" smtClean="0">
                <a:latin typeface="Book Antiqua" panose="02040602050305030304" pitchFamily="18" charset="0"/>
              </a:rPr>
              <a:t>https</a:t>
            </a:r>
            <a:r>
              <a:rPr lang="nl-NL" sz="3200" dirty="0">
                <a:latin typeface="Book Antiqua" panose="02040602050305030304" pitchFamily="18" charset="0"/>
              </a:rPr>
              <a:t>://www.classtools.net/FB/1978-pcXt98</a:t>
            </a:r>
          </a:p>
          <a:p>
            <a:endParaRPr lang="nl-NL" sz="3200" dirty="0">
              <a:latin typeface="Book Antiqua" panose="02040602050305030304" pitchFamily="18" charset="0"/>
            </a:endParaRPr>
          </a:p>
          <a:p>
            <a:r>
              <a:rPr lang="nl-NL" sz="3200" dirty="0">
                <a:latin typeface="Book Antiqua" panose="02040602050305030304" pitchFamily="18" charset="0"/>
              </a:rPr>
              <a:t>Kós Károly</a:t>
            </a:r>
            <a:r>
              <a:rPr lang="nl-NL" sz="3200" dirty="0" smtClean="0">
                <a:latin typeface="Book Antiqua" panose="02040602050305030304" pitchFamily="18" charset="0"/>
              </a:rPr>
              <a:t>:</a:t>
            </a:r>
            <a:r>
              <a:rPr lang="hu-HU" sz="3200" dirty="0" smtClean="0">
                <a:latin typeface="Book Antiqua" panose="02040602050305030304" pitchFamily="18" charset="0"/>
              </a:rPr>
              <a:t> </a:t>
            </a:r>
            <a:r>
              <a:rPr lang="nl-NL" sz="3200" dirty="0" smtClean="0">
                <a:latin typeface="Book Antiqua" panose="02040602050305030304" pitchFamily="18" charset="0"/>
              </a:rPr>
              <a:t>https</a:t>
            </a:r>
            <a:r>
              <a:rPr lang="nl-NL" sz="3200" dirty="0">
                <a:latin typeface="Book Antiqua" panose="02040602050305030304" pitchFamily="18" charset="0"/>
              </a:rPr>
              <a:t>://www.classtools.net/FB/1162-sAibvN</a:t>
            </a:r>
          </a:p>
          <a:p>
            <a:endParaRPr lang="nl-NL" sz="3200" dirty="0">
              <a:latin typeface="Book Antiqua" panose="02040602050305030304" pitchFamily="18" charset="0"/>
            </a:endParaRPr>
          </a:p>
          <a:p>
            <a:r>
              <a:rPr lang="nl-NL" sz="3200" dirty="0">
                <a:latin typeface="Book Antiqua" panose="02040602050305030304" pitchFamily="18" charset="0"/>
              </a:rPr>
              <a:t>Móra Ferenc</a:t>
            </a:r>
            <a:r>
              <a:rPr lang="nl-NL" sz="3200" dirty="0" smtClean="0">
                <a:latin typeface="Book Antiqua" panose="02040602050305030304" pitchFamily="18" charset="0"/>
              </a:rPr>
              <a:t>:</a:t>
            </a:r>
            <a:r>
              <a:rPr lang="hu-HU" sz="3200" dirty="0" smtClean="0">
                <a:latin typeface="Book Antiqua" panose="02040602050305030304" pitchFamily="18" charset="0"/>
              </a:rPr>
              <a:t> </a:t>
            </a:r>
            <a:r>
              <a:rPr lang="nl-NL" sz="3200" dirty="0" smtClean="0">
                <a:latin typeface="Book Antiqua" panose="02040602050305030304" pitchFamily="18" charset="0"/>
              </a:rPr>
              <a:t>https</a:t>
            </a:r>
            <a:r>
              <a:rPr lang="nl-NL" sz="3200" dirty="0">
                <a:latin typeface="Book Antiqua" panose="02040602050305030304" pitchFamily="18" charset="0"/>
              </a:rPr>
              <a:t>://www.classtools.net/FB/1177-5UXUYf</a:t>
            </a:r>
          </a:p>
          <a:p>
            <a:endParaRPr lang="nl-NL" sz="3200" dirty="0">
              <a:latin typeface="Book Antiqua" panose="02040602050305030304" pitchFamily="18" charset="0"/>
            </a:endParaRPr>
          </a:p>
          <a:p>
            <a:r>
              <a:rPr lang="nl-NL" sz="3200" dirty="0">
                <a:latin typeface="Book Antiqua" panose="02040602050305030304" pitchFamily="18" charset="0"/>
              </a:rPr>
              <a:t>Hajós Alfréd</a:t>
            </a:r>
            <a:r>
              <a:rPr lang="nl-NL" sz="3200" dirty="0" smtClean="0">
                <a:latin typeface="Book Antiqua" panose="02040602050305030304" pitchFamily="18" charset="0"/>
              </a:rPr>
              <a:t>:</a:t>
            </a:r>
            <a:r>
              <a:rPr lang="hu-HU" sz="3200" dirty="0" smtClean="0">
                <a:latin typeface="Book Antiqua" panose="02040602050305030304" pitchFamily="18" charset="0"/>
              </a:rPr>
              <a:t> </a:t>
            </a:r>
            <a:r>
              <a:rPr lang="nl-NL" sz="3200" dirty="0" smtClean="0">
                <a:latin typeface="Book Antiqua" panose="02040602050305030304" pitchFamily="18" charset="0"/>
              </a:rPr>
              <a:t>https</a:t>
            </a:r>
            <a:r>
              <a:rPr lang="nl-NL" sz="3200" dirty="0">
                <a:latin typeface="Book Antiqua" panose="02040602050305030304" pitchFamily="18" charset="0"/>
              </a:rPr>
              <a:t>://www.classtools.net/FB/1749-wXass6</a:t>
            </a:r>
          </a:p>
          <a:p>
            <a:endParaRPr lang="nl-NL" sz="3200" dirty="0">
              <a:latin typeface="Book Antiqua" panose="02040602050305030304" pitchFamily="18" charset="0"/>
            </a:endParaRPr>
          </a:p>
          <a:p>
            <a:r>
              <a:rPr lang="nl-NL" sz="3200" dirty="0">
                <a:latin typeface="Book Antiqua" panose="02040602050305030304" pitchFamily="18" charset="0"/>
              </a:rPr>
              <a:t>Kodály Zoltán</a:t>
            </a:r>
            <a:r>
              <a:rPr lang="nl-NL" sz="3200" dirty="0" smtClean="0">
                <a:latin typeface="Book Antiqua" panose="02040602050305030304" pitchFamily="18" charset="0"/>
              </a:rPr>
              <a:t>:</a:t>
            </a:r>
            <a:r>
              <a:rPr lang="hu-HU" sz="3200" dirty="0">
                <a:latin typeface="Book Antiqua" panose="02040602050305030304" pitchFamily="18" charset="0"/>
              </a:rPr>
              <a:t> https://www.classtools.net/FB/1978-4mnW3R</a:t>
            </a:r>
          </a:p>
          <a:p>
            <a:endParaRPr lang="nl-NL" sz="3200" dirty="0">
              <a:latin typeface="Book Antiqua" panose="02040602050305030304" pitchFamily="18" charset="0"/>
            </a:endParaRPr>
          </a:p>
        </p:txBody>
      </p:sp>
    </p:spTree>
    <p:extLst>
      <p:ext uri="{BB962C8B-B14F-4D97-AF65-F5344CB8AC3E}">
        <p14:creationId xmlns:p14="http://schemas.microsoft.com/office/powerpoint/2010/main" xmlns="" val="28830889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816862" y="124711"/>
            <a:ext cx="10515600" cy="1053367"/>
          </a:xfrm>
        </p:spPr>
        <p:txBody>
          <a:bodyPr>
            <a:normAutofit/>
          </a:bodyPr>
          <a:lstStyle/>
          <a:p>
            <a:r>
              <a:rPr lang="hu-HU" sz="4800" b="1" dirty="0">
                <a:latin typeface="Book Antiqua" panose="02040602050305030304" pitchFamily="18" charset="0"/>
              </a:rPr>
              <a:t>Módszertani </a:t>
            </a:r>
            <a:r>
              <a:rPr lang="hu-HU" sz="4800" b="1" dirty="0" err="1" smtClean="0">
                <a:latin typeface="Book Antiqua" panose="02040602050305030304" pitchFamily="18" charset="0"/>
              </a:rPr>
              <a:t>példák-Socrative</a:t>
            </a:r>
            <a:endParaRPr lang="hu-HU" sz="4800" b="1" dirty="0">
              <a:latin typeface="Book Antiqua" panose="02040602050305030304" pitchFamily="18" charset="0"/>
            </a:endParaRPr>
          </a:p>
        </p:txBody>
      </p:sp>
      <p:pic>
        <p:nvPicPr>
          <p:cNvPr id="5" name="Kép 4"/>
          <p:cNvPicPr>
            <a:picLocks noChangeAspect="1"/>
          </p:cNvPicPr>
          <p:nvPr/>
        </p:nvPicPr>
        <p:blipFill>
          <a:blip r:embed="rId2" cstate="print"/>
          <a:stretch>
            <a:fillRect/>
          </a:stretch>
        </p:blipFill>
        <p:spPr>
          <a:xfrm>
            <a:off x="6074662" y="3300973"/>
            <a:ext cx="42676" cy="256054"/>
          </a:xfrm>
          <a:prstGeom prst="rect">
            <a:avLst/>
          </a:prstGeom>
        </p:spPr>
      </p:pic>
      <p:sp>
        <p:nvSpPr>
          <p:cNvPr id="6" name="Szövegdoboz 5"/>
          <p:cNvSpPr txBox="1"/>
          <p:nvPr/>
        </p:nvSpPr>
        <p:spPr>
          <a:xfrm>
            <a:off x="816862" y="1178078"/>
            <a:ext cx="4896492" cy="1292662"/>
          </a:xfrm>
          <a:prstGeom prst="rect">
            <a:avLst/>
          </a:prstGeom>
          <a:noFill/>
        </p:spPr>
        <p:txBody>
          <a:bodyPr wrap="square" rtlCol="0">
            <a:spAutoFit/>
          </a:bodyPr>
          <a:lstStyle/>
          <a:p>
            <a:r>
              <a:rPr lang="pl-PL" sz="2000" dirty="0">
                <a:latin typeface="Book Antiqua" panose="02040602050305030304" pitchFamily="18" charset="0"/>
              </a:rPr>
              <a:t>https://b.socrative.com/login/student/ (2018. 02. 07.)</a:t>
            </a:r>
          </a:p>
          <a:p>
            <a:r>
              <a:rPr lang="pl-PL" sz="2000" dirty="0" smtClean="0">
                <a:latin typeface="Book Antiqua" panose="02040602050305030304" pitchFamily="18" charset="0"/>
              </a:rPr>
              <a:t>A </a:t>
            </a:r>
            <a:r>
              <a:rPr lang="pl-PL" sz="2000" dirty="0">
                <a:latin typeface="Book Antiqua" panose="02040602050305030304" pitchFamily="18" charset="0"/>
              </a:rPr>
              <a:t>„szoba” neve: PREKOG</a:t>
            </a:r>
          </a:p>
          <a:p>
            <a:endParaRPr lang="pl-PL" dirty="0"/>
          </a:p>
        </p:txBody>
      </p:sp>
      <p:sp>
        <p:nvSpPr>
          <p:cNvPr id="7" name="Szövegdoboz 6"/>
          <p:cNvSpPr txBox="1"/>
          <p:nvPr/>
        </p:nvSpPr>
        <p:spPr>
          <a:xfrm>
            <a:off x="5713354" y="1247939"/>
            <a:ext cx="5896706" cy="1908215"/>
          </a:xfrm>
          <a:prstGeom prst="rect">
            <a:avLst/>
          </a:prstGeom>
          <a:noFill/>
        </p:spPr>
        <p:txBody>
          <a:bodyPr wrap="square" rtlCol="0">
            <a:spAutoFit/>
          </a:bodyPr>
          <a:lstStyle/>
          <a:p>
            <a:r>
              <a:rPr lang="hu-HU" sz="2000" dirty="0">
                <a:latin typeface="Book Antiqua" panose="02040602050305030304" pitchFamily="18" charset="0"/>
              </a:rPr>
              <a:t>Be kell írni a felhasználói nevet!</a:t>
            </a:r>
          </a:p>
          <a:p>
            <a:r>
              <a:rPr lang="hu-HU" sz="2000" dirty="0">
                <a:latin typeface="Book Antiqua" panose="02040602050305030304" pitchFamily="18" charset="0"/>
              </a:rPr>
              <a:t>Pl. </a:t>
            </a:r>
            <a:r>
              <a:rPr lang="hu-HU" sz="2000" dirty="0" err="1">
                <a:latin typeface="Book Antiqua" panose="02040602050305030304" pitchFamily="18" charset="0"/>
              </a:rPr>
              <a:t>Istvan</a:t>
            </a:r>
            <a:r>
              <a:rPr lang="hu-HU" sz="2000" dirty="0">
                <a:latin typeface="Book Antiqua" panose="02040602050305030304" pitchFamily="18" charset="0"/>
              </a:rPr>
              <a:t> (5 feladat jön, visszajelzéssel.)</a:t>
            </a:r>
          </a:p>
          <a:p>
            <a:r>
              <a:rPr lang="hu-HU" sz="2000" dirty="0" err="1">
                <a:latin typeface="Book Antiqua" panose="02040602050305030304" pitchFamily="18" charset="0"/>
              </a:rPr>
              <a:t>Submit</a:t>
            </a:r>
            <a:r>
              <a:rPr lang="hu-HU" sz="2000" dirty="0">
                <a:latin typeface="Book Antiqua" panose="02040602050305030304" pitchFamily="18" charset="0"/>
              </a:rPr>
              <a:t> </a:t>
            </a:r>
            <a:r>
              <a:rPr lang="hu-HU" sz="2000" dirty="0" err="1">
                <a:latin typeface="Book Antiqua" panose="02040602050305030304" pitchFamily="18" charset="0"/>
              </a:rPr>
              <a:t>Answer</a:t>
            </a:r>
            <a:r>
              <a:rPr lang="hu-HU" sz="2000" dirty="0">
                <a:latin typeface="Book Antiqua" panose="02040602050305030304" pitchFamily="18" charset="0"/>
              </a:rPr>
              <a:t> (válasz küldése)</a:t>
            </a:r>
          </a:p>
          <a:p>
            <a:r>
              <a:rPr lang="hu-HU" sz="2000" dirty="0">
                <a:latin typeface="Book Antiqua" panose="02040602050305030304" pitchFamily="18" charset="0"/>
              </a:rPr>
              <a:t>Az alábbi jelzésnél a menünél ki lehet lépni: </a:t>
            </a:r>
          </a:p>
          <a:p>
            <a:endParaRPr lang="hu-HU" sz="2000" dirty="0">
              <a:latin typeface="Book Antiqua" panose="02040602050305030304" pitchFamily="18" charset="0"/>
            </a:endParaRPr>
          </a:p>
          <a:p>
            <a:endParaRPr lang="hu-HU" dirty="0"/>
          </a:p>
        </p:txBody>
      </p:sp>
      <p:pic>
        <p:nvPicPr>
          <p:cNvPr id="9" name="Kép 8"/>
          <p:cNvPicPr>
            <a:picLocks noChangeAspect="1"/>
          </p:cNvPicPr>
          <p:nvPr/>
        </p:nvPicPr>
        <p:blipFill>
          <a:blip r:embed="rId3" cstate="print"/>
          <a:stretch>
            <a:fillRect/>
          </a:stretch>
        </p:blipFill>
        <p:spPr>
          <a:xfrm>
            <a:off x="43769" y="2698954"/>
            <a:ext cx="5553586" cy="4159046"/>
          </a:xfrm>
          <a:prstGeom prst="rect">
            <a:avLst/>
          </a:prstGeom>
        </p:spPr>
      </p:pic>
      <p:pic>
        <p:nvPicPr>
          <p:cNvPr id="10" name="Kép 9"/>
          <p:cNvPicPr>
            <a:picLocks noChangeAspect="1"/>
          </p:cNvPicPr>
          <p:nvPr/>
        </p:nvPicPr>
        <p:blipFill>
          <a:blip r:embed="rId4" cstate="print"/>
          <a:stretch>
            <a:fillRect/>
          </a:stretch>
        </p:blipFill>
        <p:spPr>
          <a:xfrm>
            <a:off x="5750929" y="2545752"/>
            <a:ext cx="4268945" cy="682811"/>
          </a:xfrm>
          <a:prstGeom prst="rect">
            <a:avLst/>
          </a:prstGeom>
        </p:spPr>
      </p:pic>
      <p:pic>
        <p:nvPicPr>
          <p:cNvPr id="11" name="Kép 10"/>
          <p:cNvPicPr>
            <a:picLocks noChangeAspect="1"/>
          </p:cNvPicPr>
          <p:nvPr/>
        </p:nvPicPr>
        <p:blipFill>
          <a:blip r:embed="rId5" cstate="print"/>
          <a:stretch>
            <a:fillRect/>
          </a:stretch>
        </p:blipFill>
        <p:spPr>
          <a:xfrm>
            <a:off x="5930132" y="3226015"/>
            <a:ext cx="4700826" cy="3660377"/>
          </a:xfrm>
          <a:prstGeom prst="rect">
            <a:avLst/>
          </a:prstGeom>
        </p:spPr>
      </p:pic>
    </p:spTree>
    <p:extLst>
      <p:ext uri="{BB962C8B-B14F-4D97-AF65-F5344CB8AC3E}">
        <p14:creationId xmlns:p14="http://schemas.microsoft.com/office/powerpoint/2010/main" xmlns="" val="2319007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359141" y="104224"/>
            <a:ext cx="10515600" cy="807183"/>
          </a:xfrm>
        </p:spPr>
        <p:txBody>
          <a:bodyPr>
            <a:normAutofit/>
          </a:bodyPr>
          <a:lstStyle/>
          <a:p>
            <a:r>
              <a:rPr lang="hu-HU" sz="4800" b="1" dirty="0" smtClean="0">
                <a:latin typeface="Book Antiqua" panose="02040602050305030304" pitchFamily="18" charset="0"/>
              </a:rPr>
              <a:t>Módszertani példák </a:t>
            </a:r>
            <a:endParaRPr lang="hu-HU" sz="4800" b="1" dirty="0">
              <a:latin typeface="Book Antiqua" panose="02040602050305030304" pitchFamily="18" charset="0"/>
            </a:endParaRPr>
          </a:p>
        </p:txBody>
      </p:sp>
      <p:sp>
        <p:nvSpPr>
          <p:cNvPr id="3" name="Szöveg helye 2"/>
          <p:cNvSpPr>
            <a:spLocks noGrp="1"/>
          </p:cNvSpPr>
          <p:nvPr>
            <p:ph type="body" idx="1"/>
          </p:nvPr>
        </p:nvSpPr>
        <p:spPr>
          <a:xfrm>
            <a:off x="1267691" y="911407"/>
            <a:ext cx="4066309" cy="1341906"/>
          </a:xfrm>
        </p:spPr>
        <p:txBody>
          <a:bodyPr>
            <a:normAutofit lnSpcReduction="10000"/>
          </a:bodyPr>
          <a:lstStyle/>
          <a:p>
            <a:pPr algn="ctr"/>
            <a:r>
              <a:rPr lang="hu-HU" sz="3200" dirty="0" smtClean="0">
                <a:latin typeface="Book Antiqua" panose="02040602050305030304" pitchFamily="18" charset="0"/>
              </a:rPr>
              <a:t>e) Az „élet folyója” </a:t>
            </a:r>
          </a:p>
          <a:p>
            <a:pPr algn="ctr"/>
            <a:r>
              <a:rPr lang="hu-HU" sz="3200" dirty="0" smtClean="0">
                <a:latin typeface="Book Antiqua" panose="02040602050305030304" pitchFamily="18" charset="0"/>
              </a:rPr>
              <a:t>(rajzos feladat)</a:t>
            </a:r>
          </a:p>
          <a:p>
            <a:pPr algn="ctr"/>
            <a:r>
              <a:rPr lang="hu-HU" sz="1600" b="0" dirty="0">
                <a:latin typeface="Times New Roman" panose="02020603050405020304" pitchFamily="18" charset="0"/>
                <a:cs typeface="Times New Roman" panose="02020603050405020304" pitchFamily="18" charset="0"/>
                <a:hlinkClick r:id="rId2"/>
              </a:rPr>
              <a:t>https://trainings.350.org/resource/river-of-life/</a:t>
            </a:r>
            <a:endParaRPr lang="hu-HU" sz="1600" b="0" dirty="0">
              <a:latin typeface="Times New Roman" panose="02020603050405020304" pitchFamily="18" charset="0"/>
              <a:cs typeface="Times New Roman" panose="02020603050405020304" pitchFamily="18" charset="0"/>
            </a:endParaRPr>
          </a:p>
        </p:txBody>
      </p:sp>
      <p:sp>
        <p:nvSpPr>
          <p:cNvPr id="5" name="Szöveg helye 4"/>
          <p:cNvSpPr>
            <a:spLocks noGrp="1"/>
          </p:cNvSpPr>
          <p:nvPr>
            <p:ph type="body" sz="quarter" idx="3"/>
          </p:nvPr>
        </p:nvSpPr>
        <p:spPr>
          <a:xfrm>
            <a:off x="6172200" y="1741777"/>
            <a:ext cx="5183188" cy="407409"/>
          </a:xfrm>
        </p:spPr>
        <p:txBody>
          <a:bodyPr>
            <a:normAutofit fontScale="25000" lnSpcReduction="20000"/>
          </a:bodyPr>
          <a:lstStyle/>
          <a:p>
            <a:pPr algn="ctr"/>
            <a:r>
              <a:rPr lang="hu-HU" sz="12800" dirty="0" smtClean="0">
                <a:latin typeface="Book Antiqua" panose="02040602050305030304" pitchFamily="18" charset="0"/>
              </a:rPr>
              <a:t>f) Interaktív, kooperatív idővonal </a:t>
            </a:r>
          </a:p>
          <a:p>
            <a:r>
              <a:rPr lang="hu-HU" sz="6400" b="0" dirty="0">
                <a:latin typeface="Times New Roman" panose="02020603050405020304" pitchFamily="18" charset="0"/>
                <a:cs typeface="Times New Roman" panose="02020603050405020304" pitchFamily="18" charset="0"/>
                <a:hlinkClick r:id="rId2"/>
              </a:rPr>
              <a:t>https://trainings.350.org/resource/river-of-life/</a:t>
            </a:r>
            <a:endParaRPr lang="hu-HU" sz="6400" b="0" dirty="0">
              <a:latin typeface="Times New Roman" panose="02020603050405020304" pitchFamily="18" charset="0"/>
              <a:cs typeface="Times New Roman" panose="02020603050405020304" pitchFamily="18" charset="0"/>
            </a:endParaRPr>
          </a:p>
          <a:p>
            <a:endParaRPr lang="hu-HU" b="0" dirty="0"/>
          </a:p>
        </p:txBody>
      </p:sp>
      <p:pic>
        <p:nvPicPr>
          <p:cNvPr id="7" name="Tartalom helye 6"/>
          <p:cNvPicPr>
            <a:picLocks noGrp="1" noChangeAspect="1"/>
          </p:cNvPicPr>
          <p:nvPr>
            <p:ph sz="quarter" idx="4"/>
          </p:nvPr>
        </p:nvPicPr>
        <p:blipFill>
          <a:blip r:embed="rId3" cstate="print"/>
          <a:stretch>
            <a:fillRect/>
          </a:stretch>
        </p:blipFill>
        <p:spPr>
          <a:xfrm>
            <a:off x="5918451" y="2378329"/>
            <a:ext cx="6098331" cy="3811456"/>
          </a:xfrm>
          <a:prstGeom prst="rect">
            <a:avLst/>
          </a:prstGeom>
        </p:spPr>
      </p:pic>
      <p:pic>
        <p:nvPicPr>
          <p:cNvPr id="1026" name="Picture 2" descr="A sample drawing, with different drawings around a river and descriptions of the different items on the river."/>
          <p:cNvPicPr>
            <a:picLocks noGrp="1" noChangeAspect="1" noChangeArrowheads="1"/>
          </p:cNvPicPr>
          <p:nvPr>
            <p:ph sz="half" idx="2"/>
          </p:nvPr>
        </p:nvPicPr>
        <p:blipFill>
          <a:blip r:embed="rId4" cstate="print">
            <a:extLst>
              <a:ext uri="{28A0092B-C50C-407E-A947-70E740481C1C}">
                <a14:useLocalDpi xmlns:a14="http://schemas.microsoft.com/office/drawing/2010/main" xmlns="" val="0"/>
              </a:ext>
            </a:extLst>
          </a:blip>
          <a:srcRect/>
          <a:stretch>
            <a:fillRect/>
          </a:stretch>
        </p:blipFill>
        <p:spPr bwMode="auto">
          <a:xfrm>
            <a:off x="263497" y="2378329"/>
            <a:ext cx="5539426" cy="403586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0856331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ctrTitle"/>
          </p:nvPr>
        </p:nvSpPr>
        <p:spPr>
          <a:xfrm>
            <a:off x="387928" y="337272"/>
            <a:ext cx="8506690" cy="863455"/>
          </a:xfrm>
        </p:spPr>
        <p:txBody>
          <a:bodyPr>
            <a:normAutofit/>
          </a:bodyPr>
          <a:lstStyle/>
          <a:p>
            <a:r>
              <a:rPr lang="hu-HU" sz="4800" b="1" dirty="0">
                <a:latin typeface="Book Antiqua" panose="02040602050305030304" pitchFamily="18" charset="0"/>
              </a:rPr>
              <a:t>Miért képezzük magunkat?</a:t>
            </a:r>
          </a:p>
        </p:txBody>
      </p:sp>
      <p:sp>
        <p:nvSpPr>
          <p:cNvPr id="3" name="Alcím 2"/>
          <p:cNvSpPr>
            <a:spLocks noGrp="1"/>
          </p:cNvSpPr>
          <p:nvPr>
            <p:ph type="subTitle" idx="1"/>
          </p:nvPr>
        </p:nvSpPr>
        <p:spPr>
          <a:xfrm>
            <a:off x="0" y="1459345"/>
            <a:ext cx="12192000" cy="4572000"/>
          </a:xfrm>
          <a:solidFill>
            <a:schemeClr val="bg2">
              <a:lumMod val="90000"/>
            </a:schemeClr>
          </a:solidFill>
        </p:spPr>
        <p:txBody>
          <a:bodyPr>
            <a:noAutofit/>
          </a:bodyPr>
          <a:lstStyle/>
          <a:p>
            <a:pPr marL="571500" indent="-571500" algn="l">
              <a:buFont typeface="Arial" panose="020B0604020202020204" pitchFamily="34" charset="0"/>
              <a:buChar char="•"/>
            </a:pPr>
            <a:r>
              <a:rPr lang="hu-HU" sz="3600" dirty="0">
                <a:latin typeface="Book Antiqua" panose="02040602050305030304" pitchFamily="18" charset="0"/>
              </a:rPr>
              <a:t>Hogy jó tanárok maradjunk</a:t>
            </a:r>
            <a:r>
              <a:rPr lang="hu-HU" sz="3600" dirty="0" smtClean="0">
                <a:latin typeface="Book Antiqua" panose="02040602050305030304" pitchFamily="18" charset="0"/>
              </a:rPr>
              <a:t>.</a:t>
            </a:r>
          </a:p>
          <a:p>
            <a:pPr marL="571500" indent="-571500" algn="l">
              <a:buFont typeface="Arial" panose="020B0604020202020204" pitchFamily="34" charset="0"/>
              <a:buChar char="•"/>
            </a:pPr>
            <a:r>
              <a:rPr lang="hu-HU" sz="3600" dirty="0" smtClean="0">
                <a:latin typeface="Book Antiqua" panose="02040602050305030304" pitchFamily="18" charset="0"/>
              </a:rPr>
              <a:t>Hogy </a:t>
            </a:r>
            <a:r>
              <a:rPr lang="hu-HU" sz="3600" dirty="0">
                <a:latin typeface="Book Antiqua" panose="02040602050305030304" pitchFamily="18" charset="0"/>
              </a:rPr>
              <a:t>lépést </a:t>
            </a:r>
            <a:r>
              <a:rPr lang="hu-HU" sz="3600" dirty="0" err="1">
                <a:latin typeface="Book Antiqua" panose="02040602050305030304" pitchFamily="18" charset="0"/>
              </a:rPr>
              <a:t>tartsunk</a:t>
            </a:r>
            <a:r>
              <a:rPr lang="hu-HU" sz="3600" dirty="0">
                <a:latin typeface="Book Antiqua" panose="02040602050305030304" pitchFamily="18" charset="0"/>
              </a:rPr>
              <a:t> a diákjainkat érintő változásokkal.</a:t>
            </a:r>
          </a:p>
          <a:p>
            <a:pPr marL="571500" indent="-571500" algn="l">
              <a:buFont typeface="Arial" panose="020B0604020202020204" pitchFamily="34" charset="0"/>
              <a:buChar char="•"/>
            </a:pPr>
            <a:r>
              <a:rPr lang="hu-HU" sz="3600" dirty="0">
                <a:latin typeface="Book Antiqua" panose="02040602050305030304" pitchFamily="18" charset="0"/>
              </a:rPr>
              <a:t>Hogy lépést </a:t>
            </a:r>
            <a:r>
              <a:rPr lang="hu-HU" sz="3600" dirty="0" err="1">
                <a:latin typeface="Book Antiqua" panose="02040602050305030304" pitchFamily="18" charset="0"/>
              </a:rPr>
              <a:t>tartsunk</a:t>
            </a:r>
            <a:r>
              <a:rPr lang="hu-HU" sz="3600" dirty="0">
                <a:latin typeface="Book Antiqua" panose="02040602050305030304" pitchFamily="18" charset="0"/>
              </a:rPr>
              <a:t> szakmánk pedagógiai, módszertani fejlődésével.</a:t>
            </a:r>
          </a:p>
          <a:p>
            <a:pPr marL="571500" indent="-571500" algn="l">
              <a:buFont typeface="Arial" panose="020B0604020202020204" pitchFamily="34" charset="0"/>
              <a:buChar char="•"/>
            </a:pPr>
            <a:r>
              <a:rPr lang="hu-HU" sz="3600" dirty="0">
                <a:latin typeface="Book Antiqua" panose="02040602050305030304" pitchFamily="18" charset="0"/>
              </a:rPr>
              <a:t>Hogy ne unjuk magunkat.</a:t>
            </a:r>
          </a:p>
          <a:p>
            <a:pPr marL="571500" indent="-571500" algn="l">
              <a:buFont typeface="Arial" panose="020B0604020202020204" pitchFamily="34" charset="0"/>
              <a:buChar char="•"/>
            </a:pPr>
            <a:r>
              <a:rPr lang="hu-HU" sz="3600" dirty="0">
                <a:latin typeface="Book Antiqua" panose="02040602050305030304" pitchFamily="18" charset="0"/>
              </a:rPr>
              <a:t>Hogy innovatív tanárok legyünk!</a:t>
            </a:r>
          </a:p>
          <a:p>
            <a:pPr algn="l"/>
            <a:endParaRPr lang="hu-HU" sz="3600" dirty="0">
              <a:latin typeface="Book Antiqua" panose="02040602050305030304" pitchFamily="18" charset="0"/>
            </a:endParaRPr>
          </a:p>
          <a:p>
            <a:pPr algn="l"/>
            <a:endParaRPr lang="hu-HU" sz="3600" dirty="0">
              <a:latin typeface="Book Antiqua" panose="02040602050305030304" pitchFamily="18" charset="0"/>
            </a:endParaRPr>
          </a:p>
        </p:txBody>
      </p:sp>
    </p:spTree>
    <p:extLst>
      <p:ext uri="{BB962C8B-B14F-4D97-AF65-F5344CB8AC3E}">
        <p14:creationId xmlns:p14="http://schemas.microsoft.com/office/powerpoint/2010/main" xmlns="" val="10302536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87471" y="0"/>
            <a:ext cx="10515600" cy="849900"/>
          </a:xfrm>
        </p:spPr>
        <p:txBody>
          <a:bodyPr/>
          <a:lstStyle/>
          <a:p>
            <a:r>
              <a:rPr lang="hu-HU" dirty="0" smtClean="0">
                <a:latin typeface="Book Antiqua" panose="02040602050305030304" pitchFamily="18" charset="0"/>
              </a:rPr>
              <a:t>Életutak</a:t>
            </a:r>
            <a:endParaRPr lang="hu-HU" dirty="0">
              <a:latin typeface="Book Antiqua" panose="02040602050305030304" pitchFamily="18" charset="0"/>
            </a:endParaRPr>
          </a:p>
        </p:txBody>
      </p:sp>
      <p:sp>
        <p:nvSpPr>
          <p:cNvPr id="3" name="Tartalom helye 2"/>
          <p:cNvSpPr>
            <a:spLocks noGrp="1"/>
          </p:cNvSpPr>
          <p:nvPr>
            <p:ph idx="1"/>
          </p:nvPr>
        </p:nvSpPr>
        <p:spPr>
          <a:xfrm>
            <a:off x="566056" y="849897"/>
            <a:ext cx="10548257" cy="5572673"/>
          </a:xfrm>
        </p:spPr>
        <p:txBody>
          <a:bodyPr>
            <a:noAutofit/>
          </a:bodyPr>
          <a:lstStyle/>
          <a:p>
            <a:pPr>
              <a:lnSpc>
                <a:spcPct val="100000"/>
              </a:lnSpc>
            </a:pPr>
            <a:r>
              <a:rPr lang="hu-HU" dirty="0">
                <a:latin typeface="Book Antiqua" panose="02040602050305030304" pitchFamily="18" charset="0"/>
              </a:rPr>
              <a:t>Aba-Novák Vilmos (1894–1941) – </a:t>
            </a:r>
            <a:r>
              <a:rPr lang="hu-HU" dirty="0" smtClean="0">
                <a:latin typeface="Book Antiqua" panose="02040602050305030304" pitchFamily="18" charset="0"/>
              </a:rPr>
              <a:t>festőművész</a:t>
            </a:r>
          </a:p>
          <a:p>
            <a:pPr>
              <a:lnSpc>
                <a:spcPct val="100000"/>
              </a:lnSpc>
            </a:pPr>
            <a:r>
              <a:rPr lang="hu-HU" dirty="0" smtClean="0">
                <a:latin typeface="Book Antiqua" panose="02040602050305030304" pitchFamily="18" charset="0"/>
              </a:rPr>
              <a:t>Asbóth </a:t>
            </a:r>
            <a:r>
              <a:rPr lang="hu-HU" dirty="0">
                <a:latin typeface="Book Antiqua" panose="02040602050305030304" pitchFamily="18" charset="0"/>
              </a:rPr>
              <a:t>Oszkár (1891–1960) – </a:t>
            </a:r>
            <a:r>
              <a:rPr lang="hu-HU" dirty="0" smtClean="0">
                <a:latin typeface="Book Antiqua" panose="02040602050305030304" pitchFamily="18" charset="0"/>
              </a:rPr>
              <a:t>feltaláló</a:t>
            </a:r>
          </a:p>
          <a:p>
            <a:pPr>
              <a:lnSpc>
                <a:spcPct val="100000"/>
              </a:lnSpc>
            </a:pPr>
            <a:r>
              <a:rPr lang="hu-HU" dirty="0">
                <a:latin typeface="Book Antiqua" panose="02040602050305030304" pitchFamily="18" charset="0"/>
              </a:rPr>
              <a:t>Babits Mihály (1883-1941) – költő, író</a:t>
            </a:r>
          </a:p>
          <a:p>
            <a:pPr>
              <a:lnSpc>
                <a:spcPct val="100000"/>
              </a:lnSpc>
            </a:pPr>
            <a:r>
              <a:rPr lang="hu-HU" dirty="0">
                <a:latin typeface="Book Antiqua" panose="02040602050305030304" pitchFamily="18" charset="0"/>
              </a:rPr>
              <a:t>Bartók Béla (1881–1945) – zeneszerző</a:t>
            </a:r>
          </a:p>
          <a:p>
            <a:pPr>
              <a:lnSpc>
                <a:spcPct val="100000"/>
              </a:lnSpc>
            </a:pPr>
            <a:r>
              <a:rPr lang="hu-HU" dirty="0" err="1">
                <a:latin typeface="Book Antiqua" panose="02040602050305030304" pitchFamily="18" charset="0"/>
              </a:rPr>
              <a:t>Bay</a:t>
            </a:r>
            <a:r>
              <a:rPr lang="hu-HU" dirty="0">
                <a:latin typeface="Book Antiqua" panose="02040602050305030304" pitchFamily="18" charset="0"/>
              </a:rPr>
              <a:t> Zoltán (1900–1992) – fizikus</a:t>
            </a:r>
          </a:p>
          <a:p>
            <a:pPr>
              <a:lnSpc>
                <a:spcPct val="100000"/>
              </a:lnSpc>
            </a:pPr>
            <a:r>
              <a:rPr lang="hu-HU" dirty="0">
                <a:latin typeface="Book Antiqua" panose="02040602050305030304" pitchFamily="18" charset="0"/>
              </a:rPr>
              <a:t>Békésy György (1899–1972) – biofizikus</a:t>
            </a:r>
          </a:p>
          <a:p>
            <a:pPr>
              <a:lnSpc>
                <a:spcPct val="100000"/>
              </a:lnSpc>
            </a:pPr>
            <a:r>
              <a:rPr lang="hu-HU" dirty="0">
                <a:latin typeface="Book Antiqua" panose="02040602050305030304" pitchFamily="18" charset="0"/>
              </a:rPr>
              <a:t>Benedek Elek (1859–1929) – író</a:t>
            </a:r>
          </a:p>
          <a:p>
            <a:pPr>
              <a:lnSpc>
                <a:spcPct val="100000"/>
              </a:lnSpc>
            </a:pPr>
            <a:r>
              <a:rPr lang="hu-HU" dirty="0">
                <a:latin typeface="Book Antiqua" panose="02040602050305030304" pitchFamily="18" charset="0"/>
              </a:rPr>
              <a:t>Bethlen István (1874–1946) – politikus</a:t>
            </a:r>
          </a:p>
          <a:p>
            <a:pPr>
              <a:lnSpc>
                <a:spcPct val="100000"/>
              </a:lnSpc>
            </a:pPr>
            <a:r>
              <a:rPr lang="hu-HU" dirty="0">
                <a:latin typeface="Book Antiqua" panose="02040602050305030304" pitchFamily="18" charset="0"/>
              </a:rPr>
              <a:t>Bródy Imre (1891–1944) – fizikus</a:t>
            </a:r>
          </a:p>
          <a:p>
            <a:pPr>
              <a:lnSpc>
                <a:spcPct val="100000"/>
              </a:lnSpc>
            </a:pPr>
            <a:r>
              <a:rPr lang="hu-HU" dirty="0">
                <a:latin typeface="Book Antiqua" panose="02040602050305030304" pitchFamily="18" charset="0"/>
              </a:rPr>
              <a:t>Erdős Renée (1879–1956) – író, költő</a:t>
            </a:r>
          </a:p>
          <a:p>
            <a:pPr>
              <a:lnSpc>
                <a:spcPct val="100000"/>
              </a:lnSpc>
            </a:pPr>
            <a:endParaRPr lang="hu-HU" sz="2400" dirty="0">
              <a:latin typeface="Book Antiqua" panose="02040602050305030304" pitchFamily="18" charset="0"/>
            </a:endParaRPr>
          </a:p>
        </p:txBody>
      </p:sp>
    </p:spTree>
    <p:extLst>
      <p:ext uri="{BB962C8B-B14F-4D97-AF65-F5344CB8AC3E}">
        <p14:creationId xmlns:p14="http://schemas.microsoft.com/office/powerpoint/2010/main" xmlns="" val="351593449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789214" y="114753"/>
            <a:ext cx="10390414" cy="701675"/>
          </a:xfrm>
        </p:spPr>
        <p:txBody>
          <a:bodyPr/>
          <a:lstStyle/>
          <a:p>
            <a:r>
              <a:rPr lang="hu-HU" dirty="0" smtClean="0">
                <a:latin typeface="Book Antiqua" panose="02040602050305030304" pitchFamily="18" charset="0"/>
              </a:rPr>
              <a:t>Életutak</a:t>
            </a:r>
            <a:endParaRPr lang="hu-HU" dirty="0">
              <a:latin typeface="Book Antiqua" panose="02040602050305030304" pitchFamily="18" charset="0"/>
            </a:endParaRPr>
          </a:p>
        </p:txBody>
      </p:sp>
      <p:sp>
        <p:nvSpPr>
          <p:cNvPr id="3" name="Tartalom helye 2"/>
          <p:cNvSpPr>
            <a:spLocks noGrp="1"/>
          </p:cNvSpPr>
          <p:nvPr>
            <p:ph idx="1"/>
          </p:nvPr>
        </p:nvSpPr>
        <p:spPr>
          <a:xfrm>
            <a:off x="789214" y="1034142"/>
            <a:ext cx="10515600" cy="5360535"/>
          </a:xfrm>
        </p:spPr>
        <p:txBody>
          <a:bodyPr>
            <a:normAutofit/>
          </a:bodyPr>
          <a:lstStyle/>
          <a:p>
            <a:r>
              <a:rPr lang="hu-HU" dirty="0">
                <a:latin typeface="Book Antiqua" panose="02040602050305030304" pitchFamily="18" charset="0"/>
              </a:rPr>
              <a:t>Esterházy János (1901–1957) – politikus</a:t>
            </a:r>
          </a:p>
          <a:p>
            <a:r>
              <a:rPr lang="hu-HU" dirty="0" smtClean="0">
                <a:latin typeface="Book Antiqua" panose="02040602050305030304" pitchFamily="18" charset="0"/>
              </a:rPr>
              <a:t>Fejér </a:t>
            </a:r>
            <a:r>
              <a:rPr lang="hu-HU" dirty="0">
                <a:latin typeface="Book Antiqua" panose="02040602050305030304" pitchFamily="18" charset="0"/>
              </a:rPr>
              <a:t>Lipót (1880–1959) – matematikus</a:t>
            </a:r>
          </a:p>
          <a:p>
            <a:r>
              <a:rPr lang="hu-HU" dirty="0">
                <a:latin typeface="Book Antiqua" panose="02040602050305030304" pitchFamily="18" charset="0"/>
              </a:rPr>
              <a:t>Hajós Alfréd (1878–1955) – olimpiai bajnok, építész</a:t>
            </a:r>
          </a:p>
          <a:p>
            <a:r>
              <a:rPr lang="hu-HU" dirty="0">
                <a:latin typeface="Book Antiqua" panose="02040602050305030304" pitchFamily="18" charset="0"/>
              </a:rPr>
              <a:t>Hevesy György (1885–1966) – </a:t>
            </a:r>
            <a:r>
              <a:rPr lang="hu-HU" dirty="0" smtClean="0">
                <a:latin typeface="Book Antiqua" panose="02040602050305030304" pitchFamily="18" charset="0"/>
              </a:rPr>
              <a:t>vegyész</a:t>
            </a:r>
          </a:p>
          <a:p>
            <a:r>
              <a:rPr lang="hu-HU" dirty="0">
                <a:latin typeface="Book Antiqua" panose="02040602050305030304" pitchFamily="18" charset="0"/>
              </a:rPr>
              <a:t>József Attila (1905-1937) – költő</a:t>
            </a:r>
          </a:p>
          <a:p>
            <a:r>
              <a:rPr lang="hu-HU" dirty="0">
                <a:latin typeface="Book Antiqua" panose="02040602050305030304" pitchFamily="18" charset="0"/>
              </a:rPr>
              <a:t>Kandó Kálmán (1869–1931) – </a:t>
            </a:r>
            <a:r>
              <a:rPr lang="hu-HU" dirty="0" smtClean="0">
                <a:latin typeface="Book Antiqua" panose="02040602050305030304" pitchFamily="18" charset="0"/>
              </a:rPr>
              <a:t>gépészmérnök</a:t>
            </a:r>
          </a:p>
          <a:p>
            <a:r>
              <a:rPr lang="hu-HU" dirty="0">
                <a:latin typeface="Book Antiqua" panose="02040602050305030304" pitchFamily="18" charset="0"/>
              </a:rPr>
              <a:t>Kassák Lajos (1887-1961) – költő, író, képzőművész</a:t>
            </a:r>
          </a:p>
          <a:p>
            <a:r>
              <a:rPr lang="hu-HU" dirty="0">
                <a:latin typeface="Book Antiqua" panose="02040602050305030304" pitchFamily="18" charset="0"/>
              </a:rPr>
              <a:t>Kodály Zoltán (1882–1967) – zeneszerző, zenetudós</a:t>
            </a:r>
          </a:p>
          <a:p>
            <a:r>
              <a:rPr lang="hu-HU" dirty="0">
                <a:latin typeface="Book Antiqua" panose="02040602050305030304" pitchFamily="18" charset="0"/>
              </a:rPr>
              <a:t>Korda Sándor (1893–1956) – filmrendező</a:t>
            </a:r>
          </a:p>
          <a:p>
            <a:r>
              <a:rPr lang="hu-HU" dirty="0">
                <a:latin typeface="Book Antiqua" panose="02040602050305030304" pitchFamily="18" charset="0"/>
              </a:rPr>
              <a:t>Kós Károly (1883–1977) – építész</a:t>
            </a:r>
          </a:p>
          <a:p>
            <a:endParaRPr lang="hu-HU" dirty="0">
              <a:latin typeface="Book Antiqua" panose="02040602050305030304" pitchFamily="18" charset="0"/>
            </a:endParaRPr>
          </a:p>
          <a:p>
            <a:endParaRPr lang="hu-HU" dirty="0"/>
          </a:p>
          <a:p>
            <a:endParaRPr lang="hu-HU" dirty="0"/>
          </a:p>
        </p:txBody>
      </p:sp>
    </p:spTree>
    <p:extLst>
      <p:ext uri="{BB962C8B-B14F-4D97-AF65-F5344CB8AC3E}">
        <p14:creationId xmlns:p14="http://schemas.microsoft.com/office/powerpoint/2010/main" xmlns="" val="228848509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838200" y="125640"/>
            <a:ext cx="10515600" cy="756104"/>
          </a:xfrm>
        </p:spPr>
        <p:txBody>
          <a:bodyPr/>
          <a:lstStyle/>
          <a:p>
            <a:r>
              <a:rPr lang="hu-HU" dirty="0" smtClean="0">
                <a:latin typeface="Book Antiqua" panose="02040602050305030304" pitchFamily="18" charset="0"/>
              </a:rPr>
              <a:t>Életutak</a:t>
            </a:r>
            <a:endParaRPr lang="hu-HU" dirty="0">
              <a:latin typeface="Book Antiqua" panose="02040602050305030304" pitchFamily="18" charset="0"/>
            </a:endParaRPr>
          </a:p>
        </p:txBody>
      </p:sp>
      <p:sp>
        <p:nvSpPr>
          <p:cNvPr id="3" name="Tartalom helye 2"/>
          <p:cNvSpPr>
            <a:spLocks noGrp="1"/>
          </p:cNvSpPr>
          <p:nvPr>
            <p:ph idx="1"/>
          </p:nvPr>
        </p:nvSpPr>
        <p:spPr>
          <a:xfrm>
            <a:off x="755073" y="1186544"/>
            <a:ext cx="10515600" cy="5232729"/>
          </a:xfrm>
        </p:spPr>
        <p:txBody>
          <a:bodyPr>
            <a:normAutofit/>
          </a:bodyPr>
          <a:lstStyle/>
          <a:p>
            <a:r>
              <a:rPr lang="hu-HU" dirty="0">
                <a:latin typeface="Book Antiqua" panose="02040602050305030304" pitchFamily="18" charset="0"/>
              </a:rPr>
              <a:t>Kosztolányi Dezső (1885–1936) – író, költő</a:t>
            </a:r>
          </a:p>
          <a:p>
            <a:r>
              <a:rPr lang="hu-HU" dirty="0" err="1">
                <a:latin typeface="Book Antiqua" panose="02040602050305030304" pitchFamily="18" charset="0"/>
              </a:rPr>
              <a:t>Krepuska</a:t>
            </a:r>
            <a:r>
              <a:rPr lang="hu-HU" dirty="0">
                <a:latin typeface="Book Antiqua" panose="02040602050305030304" pitchFamily="18" charset="0"/>
              </a:rPr>
              <a:t> Géza (1861–1949) – orvos</a:t>
            </a:r>
          </a:p>
          <a:p>
            <a:r>
              <a:rPr lang="hu-HU" dirty="0" smtClean="0">
                <a:latin typeface="Book Antiqua" panose="02040602050305030304" pitchFamily="18" charset="0"/>
              </a:rPr>
              <a:t>Lakner </a:t>
            </a:r>
            <a:r>
              <a:rPr lang="hu-HU" dirty="0">
                <a:latin typeface="Book Antiqua" panose="02040602050305030304" pitchFamily="18" charset="0"/>
              </a:rPr>
              <a:t>Artúr (1893–1944) – rendező, filmdramaturg</a:t>
            </a:r>
          </a:p>
          <a:p>
            <a:r>
              <a:rPr lang="hu-HU" dirty="0">
                <a:latin typeface="Book Antiqua" panose="02040602050305030304" pitchFamily="18" charset="0"/>
              </a:rPr>
              <a:t>Medgyessy Ferenc (1881–1958) – szobrászművész</a:t>
            </a:r>
          </a:p>
          <a:p>
            <a:r>
              <a:rPr lang="hu-HU" dirty="0" smtClean="0">
                <a:latin typeface="Book Antiqua" panose="02040602050305030304" pitchFamily="18" charset="0"/>
              </a:rPr>
              <a:t>Mihály </a:t>
            </a:r>
            <a:r>
              <a:rPr lang="hu-HU" dirty="0">
                <a:latin typeface="Book Antiqua" panose="02040602050305030304" pitchFamily="18" charset="0"/>
              </a:rPr>
              <a:t>Dénes (1894–1935) – gépészmérnök</a:t>
            </a:r>
          </a:p>
          <a:p>
            <a:r>
              <a:rPr lang="hu-HU" dirty="0">
                <a:latin typeface="Book Antiqua" panose="02040602050305030304" pitchFamily="18" charset="0"/>
              </a:rPr>
              <a:t>Móra Ferenc (1879–1934) – író, régész</a:t>
            </a:r>
          </a:p>
          <a:p>
            <a:r>
              <a:rPr lang="hu-HU" dirty="0">
                <a:latin typeface="Book Antiqua" panose="02040602050305030304" pitchFamily="18" charset="0"/>
              </a:rPr>
              <a:t>Nagy László (1857–1931) – gyermekpszichológus</a:t>
            </a:r>
          </a:p>
          <a:p>
            <a:r>
              <a:rPr lang="hu-HU" dirty="0" err="1">
                <a:latin typeface="Book Antiqua" panose="02040602050305030304" pitchFamily="18" charset="0"/>
              </a:rPr>
              <a:t>Reményik</a:t>
            </a:r>
            <a:r>
              <a:rPr lang="hu-HU" dirty="0">
                <a:latin typeface="Book Antiqua" panose="02040602050305030304" pitchFamily="18" charset="0"/>
              </a:rPr>
              <a:t> Sándor (1890–1941) – költő</a:t>
            </a:r>
          </a:p>
          <a:p>
            <a:r>
              <a:rPr lang="hu-HU" dirty="0">
                <a:latin typeface="Book Antiqua" panose="02040602050305030304" pitchFamily="18" charset="0"/>
              </a:rPr>
              <a:t>Rippl-Rónai József (1861–1927) – festőművész</a:t>
            </a:r>
          </a:p>
          <a:p>
            <a:r>
              <a:rPr lang="hu-HU" dirty="0">
                <a:latin typeface="Book Antiqua" panose="02040602050305030304" pitchFamily="18" charset="0"/>
              </a:rPr>
              <a:t>Richter Gedeon (1872–1944) – gyógyszerész</a:t>
            </a:r>
          </a:p>
          <a:p>
            <a:endParaRPr lang="hu-HU" dirty="0">
              <a:latin typeface="Book Antiqua" panose="02040602050305030304" pitchFamily="18" charset="0"/>
            </a:endParaRPr>
          </a:p>
        </p:txBody>
      </p:sp>
    </p:spTree>
    <p:extLst>
      <p:ext uri="{BB962C8B-B14F-4D97-AF65-F5344CB8AC3E}">
        <p14:creationId xmlns:p14="http://schemas.microsoft.com/office/powerpoint/2010/main" xmlns="" val="409482503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églalap 3"/>
          <p:cNvSpPr/>
          <p:nvPr/>
        </p:nvSpPr>
        <p:spPr>
          <a:xfrm>
            <a:off x="877454" y="1535837"/>
            <a:ext cx="10030691" cy="2677656"/>
          </a:xfrm>
          <a:prstGeom prst="rect">
            <a:avLst/>
          </a:prstGeom>
        </p:spPr>
        <p:txBody>
          <a:bodyPr wrap="square">
            <a:spAutoFit/>
          </a:bodyPr>
          <a:lstStyle/>
          <a:p>
            <a:r>
              <a:rPr lang="hu-HU" sz="2800" dirty="0">
                <a:latin typeface="Book Antiqua" panose="02040602050305030304" pitchFamily="18" charset="0"/>
              </a:rPr>
              <a:t>Sík Sándor (1889–1963) – piarista szerzetespap, egyházi író</a:t>
            </a:r>
          </a:p>
          <a:p>
            <a:r>
              <a:rPr lang="hu-HU" sz="2800" dirty="0">
                <a:latin typeface="Book Antiqua" panose="02040602050305030304" pitchFamily="18" charset="0"/>
              </a:rPr>
              <a:t>Szekfű Gyula (1883–1955) – történész</a:t>
            </a:r>
          </a:p>
          <a:p>
            <a:r>
              <a:rPr lang="hu-HU" sz="2800" dirty="0">
                <a:latin typeface="Book Antiqua" panose="02040602050305030304" pitchFamily="18" charset="0"/>
              </a:rPr>
              <a:t>Szent-Györgyi Albert (1893–1986) – orvos</a:t>
            </a:r>
          </a:p>
          <a:p>
            <a:r>
              <a:rPr lang="hu-HU" sz="2800" dirty="0">
                <a:latin typeface="Book Antiqua" panose="02040602050305030304" pitchFamily="18" charset="0"/>
              </a:rPr>
              <a:t>Tamási Áron (1897–1966) – író</a:t>
            </a:r>
          </a:p>
          <a:p>
            <a:r>
              <a:rPr lang="hu-HU" sz="2800" dirty="0">
                <a:latin typeface="Book Antiqua" panose="02040602050305030304" pitchFamily="18" charset="0"/>
              </a:rPr>
              <a:t>Teleki Pál (1879–1941) – geográfus, politikus</a:t>
            </a:r>
          </a:p>
          <a:p>
            <a:endParaRPr lang="hu-HU" sz="2800" dirty="0">
              <a:latin typeface="Book Antiqua" panose="02040602050305030304" pitchFamily="18" charset="0"/>
            </a:endParaRPr>
          </a:p>
        </p:txBody>
      </p:sp>
      <p:sp>
        <p:nvSpPr>
          <p:cNvPr id="5" name="Cím 4"/>
          <p:cNvSpPr>
            <a:spLocks noGrp="1"/>
          </p:cNvSpPr>
          <p:nvPr>
            <p:ph type="ctrTitle"/>
          </p:nvPr>
        </p:nvSpPr>
        <p:spPr>
          <a:xfrm>
            <a:off x="877454" y="503527"/>
            <a:ext cx="2558473" cy="780328"/>
          </a:xfrm>
        </p:spPr>
        <p:txBody>
          <a:bodyPr>
            <a:normAutofit/>
          </a:bodyPr>
          <a:lstStyle/>
          <a:p>
            <a:r>
              <a:rPr lang="hu-HU" sz="4400" dirty="0" smtClean="0">
                <a:latin typeface="Book Antiqua" panose="02040602050305030304" pitchFamily="18" charset="0"/>
              </a:rPr>
              <a:t>Életutak</a:t>
            </a:r>
            <a:endParaRPr lang="hu-HU" sz="4400" dirty="0">
              <a:latin typeface="Book Antiqua" panose="02040602050305030304" pitchFamily="18" charset="0"/>
            </a:endParaRPr>
          </a:p>
        </p:txBody>
      </p:sp>
    </p:spTree>
    <p:extLst>
      <p:ext uri="{BB962C8B-B14F-4D97-AF65-F5344CB8AC3E}">
        <p14:creationId xmlns:p14="http://schemas.microsoft.com/office/powerpoint/2010/main" xmlns="" val="38458069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62419" y="137786"/>
            <a:ext cx="10515600" cy="773439"/>
          </a:xfrm>
        </p:spPr>
        <p:txBody>
          <a:bodyPr>
            <a:normAutofit/>
          </a:bodyPr>
          <a:lstStyle/>
          <a:p>
            <a:r>
              <a:rPr lang="hu-HU" sz="4800" b="1" dirty="0" smtClean="0">
                <a:latin typeface="Book Antiqua" panose="02040602050305030304" pitchFamily="18" charset="0"/>
              </a:rPr>
              <a:t>7. A vizsgafeladat ismertetése</a:t>
            </a:r>
            <a:endParaRPr lang="hu-HU" sz="4800" b="1" dirty="0">
              <a:latin typeface="Book Antiqua" panose="02040602050305030304" pitchFamily="18" charset="0"/>
            </a:endParaRPr>
          </a:p>
        </p:txBody>
      </p:sp>
      <p:sp>
        <p:nvSpPr>
          <p:cNvPr id="3" name="Tartalom helye 2"/>
          <p:cNvSpPr>
            <a:spLocks noGrp="1"/>
          </p:cNvSpPr>
          <p:nvPr>
            <p:ph idx="1"/>
          </p:nvPr>
        </p:nvSpPr>
        <p:spPr>
          <a:xfrm>
            <a:off x="838200" y="1152395"/>
            <a:ext cx="10515600" cy="5024568"/>
          </a:xfrm>
          <a:solidFill>
            <a:schemeClr val="accent4">
              <a:lumMod val="40000"/>
              <a:lumOff val="60000"/>
            </a:schemeClr>
          </a:solidFill>
        </p:spPr>
        <p:txBody>
          <a:bodyPr>
            <a:normAutofit/>
          </a:bodyPr>
          <a:lstStyle/>
          <a:p>
            <a:r>
              <a:rPr lang="hu-HU" sz="3200" dirty="0" smtClean="0">
                <a:latin typeface="Book Antiqua" panose="02040602050305030304" pitchFamily="18" charset="0"/>
              </a:rPr>
              <a:t>Készítsen csoporttársaival közösen egy feladattervet vagy projekttervet a megadott sablon felhasználásával!</a:t>
            </a:r>
          </a:p>
          <a:p>
            <a:r>
              <a:rPr lang="hu-HU" sz="3200" dirty="0" smtClean="0">
                <a:latin typeface="Book Antiqua" panose="02040602050305030304" pitchFamily="18" charset="0"/>
              </a:rPr>
              <a:t>A tervezés folyamata:</a:t>
            </a:r>
          </a:p>
          <a:p>
            <a:r>
              <a:rPr lang="hu-HU" sz="3200" dirty="0" smtClean="0">
                <a:latin typeface="Book Antiqua" panose="02040602050305030304" pitchFamily="18" charset="0"/>
              </a:rPr>
              <a:t> célok, didaktikai feladatok; </a:t>
            </a:r>
          </a:p>
          <a:p>
            <a:r>
              <a:rPr lang="hu-HU" sz="3200" dirty="0" smtClean="0">
                <a:latin typeface="Book Antiqua" panose="02040602050305030304" pitchFamily="18" charset="0"/>
              </a:rPr>
              <a:t>a téma időbeli tervezése;  </a:t>
            </a:r>
          </a:p>
          <a:p>
            <a:r>
              <a:rPr lang="hu-HU" sz="3200" dirty="0" smtClean="0">
                <a:latin typeface="Book Antiqua" panose="02040602050305030304" pitchFamily="18" charset="0"/>
              </a:rPr>
              <a:t>módszerek; munkaformák (tanári/tanulói);</a:t>
            </a:r>
          </a:p>
          <a:p>
            <a:r>
              <a:rPr lang="hu-HU" sz="3200" dirty="0" smtClean="0">
                <a:latin typeface="Book Antiqua" panose="02040602050305030304" pitchFamily="18" charset="0"/>
              </a:rPr>
              <a:t> eszközök/feltételek; </a:t>
            </a:r>
          </a:p>
          <a:p>
            <a:r>
              <a:rPr lang="hu-HU" sz="3200" dirty="0" smtClean="0">
                <a:latin typeface="Book Antiqua" panose="02040602050305030304" pitchFamily="18" charset="0"/>
              </a:rPr>
              <a:t>értékelés.</a:t>
            </a:r>
          </a:p>
          <a:p>
            <a:endParaRPr lang="hu-HU" sz="3200" dirty="0">
              <a:latin typeface="Book Antiqua" panose="02040602050305030304" pitchFamily="18" charset="0"/>
            </a:endParaRPr>
          </a:p>
        </p:txBody>
      </p:sp>
    </p:spTree>
    <p:extLst>
      <p:ext uri="{BB962C8B-B14F-4D97-AF65-F5344CB8AC3E}">
        <p14:creationId xmlns:p14="http://schemas.microsoft.com/office/powerpoint/2010/main" xmlns="" val="162587011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685800" y="239487"/>
            <a:ext cx="10831286" cy="2264228"/>
          </a:xfrm>
        </p:spPr>
        <p:txBody>
          <a:bodyPr>
            <a:noAutofit/>
          </a:bodyPr>
          <a:lstStyle/>
          <a:p>
            <a:pPr algn="ctr"/>
            <a:r>
              <a:rPr lang="hu-HU" sz="4800" b="1" dirty="0">
                <a:latin typeface="Book Antiqua" panose="02040602050305030304" pitchFamily="18" charset="0"/>
              </a:rPr>
              <a:t>Köszönöm a figyelmet és az együttműködést</a:t>
            </a:r>
            <a:r>
              <a:rPr lang="hu-HU" sz="4800" b="1" dirty="0" smtClean="0">
                <a:latin typeface="Book Antiqua" panose="02040602050305030304" pitchFamily="18" charset="0"/>
              </a:rPr>
              <a:t>!</a:t>
            </a:r>
            <a:r>
              <a:rPr lang="hu-HU" sz="4800" b="1" dirty="0">
                <a:latin typeface="Book Antiqua" panose="02040602050305030304" pitchFamily="18" charset="0"/>
              </a:rPr>
              <a:t/>
            </a:r>
            <a:br>
              <a:rPr lang="hu-HU" sz="4800" b="1" dirty="0">
                <a:latin typeface="Book Antiqua" panose="02040602050305030304" pitchFamily="18" charset="0"/>
              </a:rPr>
            </a:br>
            <a:endParaRPr lang="hu-HU" sz="4800" b="1" dirty="0">
              <a:latin typeface="Book Antiqua" panose="02040602050305030304" pitchFamily="18" charset="0"/>
            </a:endParaRPr>
          </a:p>
        </p:txBody>
      </p:sp>
      <p:pic>
        <p:nvPicPr>
          <p:cNvPr id="4" name="Tartalom helye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1556657" y="1745115"/>
            <a:ext cx="9089572" cy="5112885"/>
          </a:xfrm>
        </p:spPr>
      </p:pic>
    </p:spTree>
    <p:extLst>
      <p:ext uri="{BB962C8B-B14F-4D97-AF65-F5344CB8AC3E}">
        <p14:creationId xmlns:p14="http://schemas.microsoft.com/office/powerpoint/2010/main" xmlns="" val="27398324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562628" y="125260"/>
            <a:ext cx="10515600" cy="851444"/>
          </a:xfrm>
        </p:spPr>
        <p:txBody>
          <a:bodyPr>
            <a:normAutofit/>
          </a:bodyPr>
          <a:lstStyle/>
          <a:p>
            <a:r>
              <a:rPr lang="hu-HU" sz="4800" b="1" dirty="0" smtClean="0">
                <a:latin typeface="Book Antiqua" panose="02040602050305030304" pitchFamily="18" charset="0"/>
              </a:rPr>
              <a:t>A foglalkozás időbeosztása </a:t>
            </a:r>
            <a:endParaRPr lang="hu-HU" sz="4800" b="1" dirty="0">
              <a:latin typeface="Book Antiqua" panose="02040602050305030304" pitchFamily="18" charset="0"/>
            </a:endParaRPr>
          </a:p>
        </p:txBody>
      </p:sp>
      <p:sp>
        <p:nvSpPr>
          <p:cNvPr id="3" name="Tartalom helye 2"/>
          <p:cNvSpPr>
            <a:spLocks noGrp="1"/>
          </p:cNvSpPr>
          <p:nvPr>
            <p:ph idx="1"/>
          </p:nvPr>
        </p:nvSpPr>
        <p:spPr>
          <a:xfrm>
            <a:off x="562628" y="1099114"/>
            <a:ext cx="11232208" cy="5239055"/>
          </a:xfrm>
          <a:solidFill>
            <a:schemeClr val="accent6">
              <a:lumMod val="20000"/>
              <a:lumOff val="80000"/>
            </a:schemeClr>
          </a:solidFill>
        </p:spPr>
        <p:txBody>
          <a:bodyPr>
            <a:normAutofit/>
          </a:bodyPr>
          <a:lstStyle/>
          <a:p>
            <a:pPr marL="0" indent="0">
              <a:buNone/>
            </a:pPr>
            <a:r>
              <a:rPr lang="hu-HU" sz="3200" dirty="0" smtClean="0">
                <a:latin typeface="Book Antiqua" panose="02040602050305030304" pitchFamily="18" charset="0"/>
              </a:rPr>
              <a:t>1.) </a:t>
            </a:r>
            <a:r>
              <a:rPr lang="hu-HU" sz="3600" dirty="0" smtClean="0">
                <a:latin typeface="Book Antiqua" panose="02040602050305030304" pitchFamily="18" charset="0"/>
              </a:rPr>
              <a:t>Bevezetés, csoportalkotás, bemutatkozás (10’)</a:t>
            </a:r>
          </a:p>
          <a:p>
            <a:pPr marL="0" indent="0">
              <a:buNone/>
            </a:pPr>
            <a:r>
              <a:rPr lang="hu-HU" sz="3600" dirty="0" smtClean="0">
                <a:latin typeface="Book Antiqua" panose="02040602050305030304" pitchFamily="18" charset="0"/>
              </a:rPr>
              <a:t>2.) A csoportmunkáról (5’)</a:t>
            </a:r>
          </a:p>
          <a:p>
            <a:pPr marL="0" indent="0">
              <a:buNone/>
            </a:pPr>
            <a:r>
              <a:rPr lang="hu-HU" sz="3600" dirty="0" smtClean="0">
                <a:latin typeface="Book Antiqua" panose="02040602050305030304" pitchFamily="18" charset="0"/>
              </a:rPr>
              <a:t>3.) Életutak – történetek, projektek (15’)</a:t>
            </a:r>
          </a:p>
          <a:p>
            <a:pPr marL="0" indent="0">
              <a:buNone/>
            </a:pPr>
            <a:r>
              <a:rPr lang="hu-HU" sz="3600" dirty="0" smtClean="0">
                <a:latin typeface="Book Antiqua" panose="02040602050305030304" pitchFamily="18" charset="0"/>
              </a:rPr>
              <a:t>4.) A </a:t>
            </a:r>
            <a:r>
              <a:rPr lang="hu-HU" sz="3600" dirty="0" err="1" smtClean="0">
                <a:latin typeface="Book Antiqua" panose="02040602050305030304" pitchFamily="18" charset="0"/>
              </a:rPr>
              <a:t>tantárgyköziség</a:t>
            </a:r>
            <a:r>
              <a:rPr lang="hu-HU" sz="3600" dirty="0" smtClean="0">
                <a:latin typeface="Book Antiqua" panose="02040602050305030304" pitchFamily="18" charset="0"/>
              </a:rPr>
              <a:t>, koncentráció (10’)</a:t>
            </a:r>
          </a:p>
          <a:p>
            <a:pPr marL="0" indent="0">
              <a:buNone/>
            </a:pPr>
            <a:r>
              <a:rPr lang="hu-HU" sz="3600" dirty="0" smtClean="0">
                <a:latin typeface="Book Antiqua" panose="02040602050305030304" pitchFamily="18" charset="0"/>
              </a:rPr>
              <a:t>5.) Tantervfejlesztés (5’)</a:t>
            </a:r>
          </a:p>
          <a:p>
            <a:pPr marL="0" indent="0">
              <a:buNone/>
            </a:pPr>
            <a:r>
              <a:rPr lang="hu-HU" sz="3600" dirty="0">
                <a:latin typeface="Book Antiqua" panose="02040602050305030304" pitchFamily="18" charset="0"/>
              </a:rPr>
              <a:t>6</a:t>
            </a:r>
            <a:r>
              <a:rPr lang="hu-HU" sz="3600" dirty="0" smtClean="0">
                <a:latin typeface="Book Antiqua" panose="02040602050305030304" pitchFamily="18" charset="0"/>
              </a:rPr>
              <a:t>.) Módszerek (15’)</a:t>
            </a:r>
          </a:p>
          <a:p>
            <a:pPr marL="0" indent="0">
              <a:buNone/>
            </a:pPr>
            <a:r>
              <a:rPr lang="hu-HU" sz="3600" dirty="0">
                <a:latin typeface="Book Antiqua" panose="02040602050305030304" pitchFamily="18" charset="0"/>
              </a:rPr>
              <a:t>7</a:t>
            </a:r>
            <a:r>
              <a:rPr lang="hu-HU" sz="3600" dirty="0" smtClean="0">
                <a:latin typeface="Book Antiqua" panose="02040602050305030304" pitchFamily="18" charset="0"/>
              </a:rPr>
              <a:t>.) A vizsgafeladat ismertetése –megvalósítása (60’)</a:t>
            </a:r>
          </a:p>
          <a:p>
            <a:pPr marL="0" indent="0">
              <a:buNone/>
            </a:pPr>
            <a:r>
              <a:rPr lang="hu-HU" sz="3600" dirty="0">
                <a:latin typeface="Book Antiqua" panose="02040602050305030304" pitchFamily="18" charset="0"/>
              </a:rPr>
              <a:t>8</a:t>
            </a:r>
            <a:r>
              <a:rPr lang="hu-HU" sz="3600" dirty="0" smtClean="0">
                <a:latin typeface="Book Antiqua" panose="02040602050305030304" pitchFamily="18" charset="0"/>
              </a:rPr>
              <a:t>.) Csoportbeszámolók, értékelés, összegzés (30’)</a:t>
            </a:r>
          </a:p>
          <a:p>
            <a:endParaRPr lang="hu-HU" sz="3600" dirty="0">
              <a:latin typeface="Book Antiqua" panose="02040602050305030304" pitchFamily="18" charset="0"/>
            </a:endParaRPr>
          </a:p>
        </p:txBody>
      </p:sp>
    </p:spTree>
    <p:extLst>
      <p:ext uri="{BB962C8B-B14F-4D97-AF65-F5344CB8AC3E}">
        <p14:creationId xmlns:p14="http://schemas.microsoft.com/office/powerpoint/2010/main" xmlns="" val="32826748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612731" y="263046"/>
            <a:ext cx="10515600" cy="738710"/>
          </a:xfrm>
        </p:spPr>
        <p:txBody>
          <a:bodyPr>
            <a:normAutofit fontScale="90000"/>
          </a:bodyPr>
          <a:lstStyle/>
          <a:p>
            <a:r>
              <a:rPr lang="hu-HU" sz="4800" b="1" dirty="0">
                <a:latin typeface="Book Antiqua" panose="02040602050305030304" pitchFamily="18" charset="0"/>
              </a:rPr>
              <a:t>1</a:t>
            </a:r>
            <a:r>
              <a:rPr lang="hu-HU" sz="4800" b="1" dirty="0" smtClean="0">
                <a:latin typeface="Book Antiqua" panose="02040602050305030304" pitchFamily="18" charset="0"/>
              </a:rPr>
              <a:t>. Miért jó a csoportmunka?</a:t>
            </a:r>
            <a:endParaRPr lang="hu-HU" sz="4800" b="1" dirty="0">
              <a:latin typeface="Book Antiqua" panose="02040602050305030304" pitchFamily="18" charset="0"/>
            </a:endParaRPr>
          </a:p>
        </p:txBody>
      </p:sp>
      <p:sp>
        <p:nvSpPr>
          <p:cNvPr id="3" name="Tartalom helye 2"/>
          <p:cNvSpPr>
            <a:spLocks noGrp="1"/>
          </p:cNvSpPr>
          <p:nvPr>
            <p:ph idx="1"/>
          </p:nvPr>
        </p:nvSpPr>
        <p:spPr>
          <a:xfrm>
            <a:off x="487470" y="1293270"/>
            <a:ext cx="9821451" cy="4681646"/>
          </a:xfrm>
          <a:solidFill>
            <a:schemeClr val="bg1">
              <a:lumMod val="95000"/>
            </a:schemeClr>
          </a:solidFill>
        </p:spPr>
        <p:txBody>
          <a:bodyPr>
            <a:noAutofit/>
          </a:bodyPr>
          <a:lstStyle/>
          <a:p>
            <a:r>
              <a:rPr lang="hu-HU" sz="3600" dirty="0" smtClean="0">
                <a:latin typeface="Book Antiqua" panose="02040602050305030304" pitchFamily="18" charset="0"/>
              </a:rPr>
              <a:t>Építő egymásrautaltság – egymás munkáira épülő, egymást kiegészítő tevékenységek;</a:t>
            </a:r>
          </a:p>
          <a:p>
            <a:r>
              <a:rPr lang="hu-HU" sz="3600" dirty="0">
                <a:latin typeface="Book Antiqua" panose="02040602050305030304" pitchFamily="18" charset="0"/>
              </a:rPr>
              <a:t>t</a:t>
            </a:r>
            <a:r>
              <a:rPr lang="hu-HU" sz="3600" dirty="0" smtClean="0">
                <a:latin typeface="Book Antiqua" panose="02040602050305030304" pitchFamily="18" charset="0"/>
              </a:rPr>
              <a:t>anulói aktivitás, a tanuló nemcsak befogadó;</a:t>
            </a:r>
          </a:p>
          <a:p>
            <a:r>
              <a:rPr lang="hu-HU" sz="3600" dirty="0">
                <a:latin typeface="Book Antiqua" panose="02040602050305030304" pitchFamily="18" charset="0"/>
              </a:rPr>
              <a:t>e</a:t>
            </a:r>
            <a:r>
              <a:rPr lang="hu-HU" sz="3600" dirty="0" smtClean="0">
                <a:latin typeface="Book Antiqua" panose="02040602050305030304" pitchFamily="18" charset="0"/>
              </a:rPr>
              <a:t>gyéni felelősség – </a:t>
            </a:r>
            <a:r>
              <a:rPr lang="hu-HU" sz="3600" dirty="0" err="1" smtClean="0">
                <a:latin typeface="Book Antiqua" panose="02040602050305030304" pitchFamily="18" charset="0"/>
              </a:rPr>
              <a:t>felelősség</a:t>
            </a:r>
            <a:r>
              <a:rPr lang="hu-HU" sz="3600" dirty="0" smtClean="0">
                <a:latin typeface="Book Antiqua" panose="02040602050305030304" pitchFamily="18" charset="0"/>
              </a:rPr>
              <a:t> a többiekért;</a:t>
            </a:r>
          </a:p>
          <a:p>
            <a:r>
              <a:rPr lang="hu-HU" sz="3600" dirty="0">
                <a:latin typeface="Book Antiqua" panose="02040602050305030304" pitchFamily="18" charset="0"/>
              </a:rPr>
              <a:t>e</a:t>
            </a:r>
            <a:r>
              <a:rPr lang="hu-HU" sz="3600" dirty="0" smtClean="0">
                <a:latin typeface="Book Antiqua" panose="02040602050305030304" pitchFamily="18" charset="0"/>
              </a:rPr>
              <a:t>gyenlő részvétel;</a:t>
            </a:r>
          </a:p>
          <a:p>
            <a:r>
              <a:rPr lang="hu-HU" sz="3600" dirty="0">
                <a:latin typeface="Book Antiqua" panose="02040602050305030304" pitchFamily="18" charset="0"/>
              </a:rPr>
              <a:t>e</a:t>
            </a:r>
            <a:r>
              <a:rPr lang="hu-HU" sz="3600" dirty="0" smtClean="0">
                <a:latin typeface="Book Antiqua" panose="02040602050305030304" pitchFamily="18" charset="0"/>
              </a:rPr>
              <a:t>gymás segítése, korrigálása;</a:t>
            </a:r>
          </a:p>
          <a:p>
            <a:r>
              <a:rPr lang="hu-HU" sz="3600" dirty="0">
                <a:latin typeface="Book Antiqua" panose="02040602050305030304" pitchFamily="18" charset="0"/>
              </a:rPr>
              <a:t>v</a:t>
            </a:r>
            <a:r>
              <a:rPr lang="hu-HU" sz="3600" dirty="0" smtClean="0">
                <a:latin typeface="Book Antiqua" panose="02040602050305030304" pitchFamily="18" charset="0"/>
              </a:rPr>
              <a:t>ezetői szerepek kipróbálása.</a:t>
            </a:r>
          </a:p>
          <a:p>
            <a:endParaRPr lang="hu-HU" sz="3600" dirty="0" smtClean="0">
              <a:latin typeface="Book Antiqua" panose="02040602050305030304" pitchFamily="18" charset="0"/>
            </a:endParaRPr>
          </a:p>
          <a:p>
            <a:endParaRPr lang="hu-HU" sz="3600" dirty="0" smtClean="0">
              <a:latin typeface="Book Antiqua" panose="02040602050305030304" pitchFamily="18" charset="0"/>
            </a:endParaRPr>
          </a:p>
          <a:p>
            <a:endParaRPr lang="hu-HU" sz="3200" dirty="0" smtClean="0">
              <a:latin typeface="Book Antiqua" panose="02040602050305030304" pitchFamily="18" charset="0"/>
            </a:endParaRPr>
          </a:p>
          <a:p>
            <a:endParaRPr lang="hu-HU" sz="3200" dirty="0">
              <a:latin typeface="Book Antiqua" panose="02040602050305030304" pitchFamily="18" charset="0"/>
            </a:endParaRPr>
          </a:p>
        </p:txBody>
      </p:sp>
    </p:spTree>
    <p:extLst>
      <p:ext uri="{BB962C8B-B14F-4D97-AF65-F5344CB8AC3E}">
        <p14:creationId xmlns:p14="http://schemas.microsoft.com/office/powerpoint/2010/main" xmlns="" val="33239068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6638795" y="89553"/>
            <a:ext cx="5553204" cy="699587"/>
          </a:xfrm>
        </p:spPr>
        <p:txBody>
          <a:bodyPr/>
          <a:lstStyle/>
          <a:p>
            <a:r>
              <a:rPr lang="hu-HU" dirty="0" smtClean="0">
                <a:latin typeface="Book Antiqua" panose="02040602050305030304" pitchFamily="18" charset="0"/>
              </a:rPr>
              <a:t>Szent-Györgyi Albert</a:t>
            </a:r>
            <a:endParaRPr lang="hu-HU" dirty="0">
              <a:latin typeface="Book Antiqua" panose="02040602050305030304" pitchFamily="18" charset="0"/>
            </a:endParaRPr>
          </a:p>
        </p:txBody>
      </p:sp>
      <p:pic>
        <p:nvPicPr>
          <p:cNvPr id="4" name="Tartalom helye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0" y="789140"/>
            <a:ext cx="7470108" cy="4351338"/>
          </a:xfrm>
        </p:spPr>
      </p:pic>
      <p:pic>
        <p:nvPicPr>
          <p:cNvPr id="5" name="Kép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3618674"/>
            <a:ext cx="3081403" cy="3239325"/>
          </a:xfrm>
          <a:prstGeom prst="rect">
            <a:avLst/>
          </a:prstGeom>
        </p:spPr>
      </p:pic>
      <p:pic>
        <p:nvPicPr>
          <p:cNvPr id="6" name="Kép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532746" y="1831257"/>
            <a:ext cx="4659253" cy="3407079"/>
          </a:xfrm>
          <a:prstGeom prst="rect">
            <a:avLst/>
          </a:prstGeom>
        </p:spPr>
      </p:pic>
      <p:pic>
        <p:nvPicPr>
          <p:cNvPr id="7" name="Kép 6"/>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4113292" y="3618674"/>
            <a:ext cx="3356816" cy="3239327"/>
          </a:xfrm>
          <a:prstGeom prst="rect">
            <a:avLst/>
          </a:prstGeom>
        </p:spPr>
      </p:pic>
    </p:spTree>
    <p:extLst>
      <p:ext uri="{BB962C8B-B14F-4D97-AF65-F5344CB8AC3E}">
        <p14:creationId xmlns:p14="http://schemas.microsoft.com/office/powerpoint/2010/main" xmlns="" val="10627557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725467" y="100208"/>
            <a:ext cx="10515600" cy="863970"/>
          </a:xfrm>
        </p:spPr>
        <p:txBody>
          <a:bodyPr>
            <a:normAutofit/>
          </a:bodyPr>
          <a:lstStyle/>
          <a:p>
            <a:r>
              <a:rPr lang="hu-HU" sz="4800" b="1" dirty="0">
                <a:latin typeface="Book Antiqua" panose="02040602050305030304" pitchFamily="18" charset="0"/>
              </a:rPr>
              <a:t>2</a:t>
            </a:r>
            <a:r>
              <a:rPr lang="hu-HU" sz="4800" b="1" dirty="0" smtClean="0">
                <a:latin typeface="Book Antiqua" panose="02040602050305030304" pitchFamily="18" charset="0"/>
              </a:rPr>
              <a:t>. Életutak, történetek</a:t>
            </a:r>
            <a:endParaRPr lang="hu-HU" sz="4800" b="1" dirty="0">
              <a:latin typeface="Book Antiqua" panose="02040602050305030304" pitchFamily="18" charset="0"/>
            </a:endParaRPr>
          </a:p>
        </p:txBody>
      </p:sp>
      <p:sp>
        <p:nvSpPr>
          <p:cNvPr id="3" name="Tartalom helye 2"/>
          <p:cNvSpPr>
            <a:spLocks noGrp="1"/>
          </p:cNvSpPr>
          <p:nvPr>
            <p:ph idx="1"/>
          </p:nvPr>
        </p:nvSpPr>
        <p:spPr>
          <a:xfrm>
            <a:off x="551146" y="1086588"/>
            <a:ext cx="10847540" cy="5514627"/>
          </a:xfrm>
          <a:solidFill>
            <a:schemeClr val="bg2"/>
          </a:solidFill>
        </p:spPr>
        <p:txBody>
          <a:bodyPr>
            <a:noAutofit/>
          </a:bodyPr>
          <a:lstStyle/>
          <a:p>
            <a:r>
              <a:rPr lang="hu-HU" sz="3600" dirty="0">
                <a:latin typeface="Book Antiqua" panose="02040602050305030304" pitchFamily="18" charset="0"/>
              </a:rPr>
              <a:t>Ö</a:t>
            </a:r>
            <a:r>
              <a:rPr lang="hu-HU" sz="3600" dirty="0" smtClean="0">
                <a:latin typeface="Book Antiqua" panose="02040602050305030304" pitchFamily="18" charset="0"/>
              </a:rPr>
              <a:t>sszekötnek minket egymással (személyesség); </a:t>
            </a:r>
          </a:p>
          <a:p>
            <a:r>
              <a:rPr lang="hu-HU" sz="3600" dirty="0" smtClean="0">
                <a:latin typeface="Book Antiqua" panose="02040602050305030304" pitchFamily="18" charset="0"/>
              </a:rPr>
              <a:t>kommunikációs helyzeteket teremtenek (vitára ösztönöznek); </a:t>
            </a:r>
          </a:p>
          <a:p>
            <a:r>
              <a:rPr lang="hu-HU" sz="3600" dirty="0" smtClean="0">
                <a:latin typeface="Book Antiqua" panose="02040602050305030304" pitchFamily="18" charset="0"/>
              </a:rPr>
              <a:t>gondolkodtatnak (szembesítenek saját életünk dilemmáival);</a:t>
            </a:r>
          </a:p>
          <a:p>
            <a:r>
              <a:rPr lang="hu-HU" sz="3600" dirty="0" smtClean="0">
                <a:latin typeface="Book Antiqua" panose="02040602050305030304" pitchFamily="18" charset="0"/>
              </a:rPr>
              <a:t>rendet teremtenek a fejünkben (életük fordulatait egységes narratívába szervezzük); </a:t>
            </a:r>
          </a:p>
          <a:p>
            <a:r>
              <a:rPr lang="hu-HU" sz="3600" dirty="0" smtClean="0">
                <a:latin typeface="Book Antiqua" panose="02040602050305030304" pitchFamily="18" charset="0"/>
              </a:rPr>
              <a:t>megmozgatják a képzeletünket, belehelyezkedhetünk egy másik személy helyzetébe.</a:t>
            </a:r>
            <a:endParaRPr lang="hu-HU" sz="3600" dirty="0">
              <a:latin typeface="Book Antiqua" panose="02040602050305030304" pitchFamily="18" charset="0"/>
            </a:endParaRPr>
          </a:p>
        </p:txBody>
      </p:sp>
    </p:spTree>
    <p:extLst>
      <p:ext uri="{BB962C8B-B14F-4D97-AF65-F5344CB8AC3E}">
        <p14:creationId xmlns:p14="http://schemas.microsoft.com/office/powerpoint/2010/main" xmlns="" val="2170439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550101" y="164708"/>
            <a:ext cx="10515600" cy="611905"/>
          </a:xfrm>
        </p:spPr>
        <p:txBody>
          <a:bodyPr>
            <a:normAutofit fontScale="90000"/>
          </a:bodyPr>
          <a:lstStyle/>
          <a:p>
            <a:r>
              <a:rPr lang="hu-HU" dirty="0" smtClean="0">
                <a:latin typeface="Book Antiqua" panose="02040602050305030304" pitchFamily="18" charset="0"/>
              </a:rPr>
              <a:t>Kodály Zoltán</a:t>
            </a:r>
            <a:endParaRPr lang="hu-HU" dirty="0">
              <a:latin typeface="Book Antiqua" panose="02040602050305030304" pitchFamily="18" charset="0"/>
            </a:endParaRPr>
          </a:p>
        </p:txBody>
      </p:sp>
      <p:pic>
        <p:nvPicPr>
          <p:cNvPr id="4" name="Tartalom helye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6558127" y="0"/>
            <a:ext cx="5633873" cy="3988826"/>
          </a:xfrm>
        </p:spPr>
      </p:pic>
      <p:pic>
        <p:nvPicPr>
          <p:cNvPr id="5" name="Kép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941321"/>
            <a:ext cx="4367408" cy="3275556"/>
          </a:xfrm>
          <a:prstGeom prst="rect">
            <a:avLst/>
          </a:prstGeom>
        </p:spPr>
      </p:pic>
      <p:pic>
        <p:nvPicPr>
          <p:cNvPr id="6" name="Kép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367408" y="33845"/>
            <a:ext cx="2599857" cy="3540231"/>
          </a:xfrm>
          <a:prstGeom prst="rect">
            <a:avLst/>
          </a:prstGeom>
        </p:spPr>
      </p:pic>
      <p:pic>
        <p:nvPicPr>
          <p:cNvPr id="7" name="Kép 6"/>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4026568" y="3466602"/>
            <a:ext cx="4178381" cy="3133786"/>
          </a:xfrm>
          <a:prstGeom prst="rect">
            <a:avLst/>
          </a:prstGeom>
        </p:spPr>
      </p:pic>
      <p:pic>
        <p:nvPicPr>
          <p:cNvPr id="8" name="Kép 7"/>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189027" y="4021150"/>
            <a:ext cx="1855444" cy="2836850"/>
          </a:xfrm>
          <a:prstGeom prst="rect">
            <a:avLst/>
          </a:prstGeom>
        </p:spPr>
      </p:pic>
      <p:pic>
        <p:nvPicPr>
          <p:cNvPr id="9" name="Kép 8"/>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8545789" y="3512663"/>
            <a:ext cx="2940697" cy="3345337"/>
          </a:xfrm>
          <a:prstGeom prst="rect">
            <a:avLst/>
          </a:prstGeom>
        </p:spPr>
      </p:pic>
    </p:spTree>
    <p:extLst>
      <p:ext uri="{BB962C8B-B14F-4D97-AF65-F5344CB8AC3E}">
        <p14:creationId xmlns:p14="http://schemas.microsoft.com/office/powerpoint/2010/main" xmlns="" val="35038263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537575" y="175364"/>
            <a:ext cx="10515600" cy="788814"/>
          </a:xfrm>
        </p:spPr>
        <p:txBody>
          <a:bodyPr>
            <a:normAutofit/>
          </a:bodyPr>
          <a:lstStyle/>
          <a:p>
            <a:r>
              <a:rPr lang="hu-HU" sz="4800" b="1" dirty="0" smtClean="0">
                <a:latin typeface="Book Antiqua" panose="02040602050305030304" pitchFamily="18" charset="0"/>
              </a:rPr>
              <a:t>3. A projekt oktatás sajátosságai </a:t>
            </a:r>
            <a:endParaRPr lang="hu-HU" sz="4800" b="1" dirty="0">
              <a:latin typeface="Book Antiqua" panose="02040602050305030304" pitchFamily="18" charset="0"/>
            </a:endParaRPr>
          </a:p>
        </p:txBody>
      </p:sp>
      <p:sp>
        <p:nvSpPr>
          <p:cNvPr id="3" name="Tartalom helye 2"/>
          <p:cNvSpPr>
            <a:spLocks noGrp="1"/>
          </p:cNvSpPr>
          <p:nvPr>
            <p:ph idx="1"/>
          </p:nvPr>
        </p:nvSpPr>
        <p:spPr>
          <a:xfrm>
            <a:off x="537575" y="1174271"/>
            <a:ext cx="10284913" cy="4351338"/>
          </a:xfrm>
          <a:solidFill>
            <a:schemeClr val="accent4">
              <a:lumMod val="40000"/>
              <a:lumOff val="60000"/>
            </a:schemeClr>
          </a:solidFill>
        </p:spPr>
        <p:txBody>
          <a:bodyPr>
            <a:normAutofit lnSpcReduction="10000"/>
          </a:bodyPr>
          <a:lstStyle/>
          <a:p>
            <a:r>
              <a:rPr lang="hu-HU" sz="3600" dirty="0" smtClean="0">
                <a:latin typeface="Book Antiqua" panose="02040602050305030304" pitchFamily="18" charset="0"/>
              </a:rPr>
              <a:t>Gyakorlatorientált, problémaközpontú tanulási folyamat.</a:t>
            </a:r>
          </a:p>
          <a:p>
            <a:r>
              <a:rPr lang="hu-HU" sz="3600" dirty="0" smtClean="0">
                <a:latin typeface="Book Antiqua" panose="02040602050305030304" pitchFamily="18" charset="0"/>
              </a:rPr>
              <a:t>A tanulók közvetlen motivációjára épül.</a:t>
            </a:r>
          </a:p>
          <a:p>
            <a:r>
              <a:rPr lang="hu-HU" sz="3600" dirty="0" smtClean="0">
                <a:latin typeface="Book Antiqua" panose="02040602050305030304" pitchFamily="18" charset="0"/>
              </a:rPr>
              <a:t>A tanár szerepe az előkészületekben jelentős, a megvalósulás során csekélyebb.</a:t>
            </a:r>
          </a:p>
          <a:p>
            <a:r>
              <a:rPr lang="hu-HU" sz="3600" dirty="0" smtClean="0">
                <a:latin typeface="Book Antiqua" panose="02040602050305030304" pitchFamily="18" charset="0"/>
              </a:rPr>
              <a:t>Kooperatív tanítási forma.</a:t>
            </a:r>
          </a:p>
          <a:p>
            <a:r>
              <a:rPr lang="hu-HU" sz="3600" dirty="0" smtClean="0">
                <a:latin typeface="Book Antiqua" panose="02040602050305030304" pitchFamily="18" charset="0"/>
              </a:rPr>
              <a:t> </a:t>
            </a:r>
            <a:r>
              <a:rPr lang="hu-HU" sz="3600" dirty="0">
                <a:latin typeface="Book Antiqua" panose="02040602050305030304" pitchFamily="18" charset="0"/>
              </a:rPr>
              <a:t>T</a:t>
            </a:r>
            <a:r>
              <a:rPr lang="hu-HU" sz="3600" dirty="0" smtClean="0">
                <a:latin typeface="Book Antiqua" panose="02040602050305030304" pitchFamily="18" charset="0"/>
              </a:rPr>
              <a:t>anulói aktivitásra épül, a háttérből tanári irányítással.</a:t>
            </a:r>
          </a:p>
          <a:p>
            <a:pPr marL="0" indent="0">
              <a:buNone/>
            </a:pPr>
            <a:endParaRPr lang="hu-HU" sz="3200" dirty="0" smtClean="0">
              <a:latin typeface="Book Antiqua" panose="02040602050305030304" pitchFamily="18" charset="0"/>
            </a:endParaRPr>
          </a:p>
          <a:p>
            <a:endParaRPr lang="hu-HU" sz="3200" dirty="0" smtClean="0">
              <a:latin typeface="Book Antiqua" panose="02040602050305030304" pitchFamily="18" charset="0"/>
            </a:endParaRPr>
          </a:p>
          <a:p>
            <a:endParaRPr lang="hu-HU" dirty="0"/>
          </a:p>
        </p:txBody>
      </p:sp>
    </p:spTree>
    <p:extLst>
      <p:ext uri="{BB962C8B-B14F-4D97-AF65-F5344CB8AC3E}">
        <p14:creationId xmlns:p14="http://schemas.microsoft.com/office/powerpoint/2010/main" xmlns="" val="131968876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428</TotalTime>
  <Words>1410</Words>
  <Application>Microsoft Office PowerPoint</Application>
  <PresentationFormat>Egyéni</PresentationFormat>
  <Paragraphs>209</Paragraphs>
  <Slides>35</Slides>
  <Notes>0</Notes>
  <HiddenSlides>0</HiddenSlides>
  <MMClips>0</MMClips>
  <ScaleCrop>false</ScaleCrop>
  <HeadingPairs>
    <vt:vector size="4" baseType="variant">
      <vt:variant>
        <vt:lpstr>Téma</vt:lpstr>
      </vt:variant>
      <vt:variant>
        <vt:i4>1</vt:i4>
      </vt:variant>
      <vt:variant>
        <vt:lpstr>Diacímek</vt:lpstr>
      </vt:variant>
      <vt:variant>
        <vt:i4>35</vt:i4>
      </vt:variant>
    </vt:vector>
  </HeadingPairs>
  <TitlesOfParts>
    <vt:vector size="36" baseType="lpstr">
      <vt:lpstr>Office-téma</vt:lpstr>
      <vt:lpstr>Történeti életutak interdiszciplináris taníthatósága</vt:lpstr>
      <vt:lpstr>2. dia</vt:lpstr>
      <vt:lpstr>Miért képezzük magunkat?</vt:lpstr>
      <vt:lpstr>A foglalkozás időbeosztása </vt:lpstr>
      <vt:lpstr>1. Miért jó a csoportmunka?</vt:lpstr>
      <vt:lpstr>Szent-Györgyi Albert</vt:lpstr>
      <vt:lpstr>2. Életutak, történetek</vt:lpstr>
      <vt:lpstr>Kodály Zoltán</vt:lpstr>
      <vt:lpstr>3. A projekt oktatás sajátosságai </vt:lpstr>
      <vt:lpstr>Bródy Imre</vt:lpstr>
      <vt:lpstr>4. Tantárgyköziség, tantárgyi koncentráció </vt:lpstr>
      <vt:lpstr>Richter Gedeon</vt:lpstr>
      <vt:lpstr>4.Tantárgyköziség, tantárgyi koncentráció</vt:lpstr>
      <vt:lpstr>Aba Novák Vilmos</vt:lpstr>
      <vt:lpstr>5. A tantervfejlesztés tíz lépése</vt:lpstr>
      <vt:lpstr>Medgyessy Ferenc</vt:lpstr>
      <vt:lpstr>5. A tantervfejlesztés tíz lépése</vt:lpstr>
      <vt:lpstr>Hevesy György</vt:lpstr>
      <vt:lpstr>6. Módszertani ötletek- pédák</vt:lpstr>
      <vt:lpstr>Hajós Alfréd</vt:lpstr>
      <vt:lpstr>21. dia</vt:lpstr>
      <vt:lpstr>Bethlen István életének feldolgozása mozgóképes formátumban</vt:lpstr>
      <vt:lpstr>Kahoot használata az oktatásban</vt:lpstr>
      <vt:lpstr>Kahoot használata az oktatásban</vt:lpstr>
      <vt:lpstr>Módszertani példák</vt:lpstr>
      <vt:lpstr>A Fakebook, mint módszertani lehetőség alkalmazása néhány példán keresztül</vt:lpstr>
      <vt:lpstr>27. dia</vt:lpstr>
      <vt:lpstr>Módszertani példák-Socrative</vt:lpstr>
      <vt:lpstr>Módszertani példák </vt:lpstr>
      <vt:lpstr>Életutak</vt:lpstr>
      <vt:lpstr>Életutak</vt:lpstr>
      <vt:lpstr>Életutak</vt:lpstr>
      <vt:lpstr>Életutak</vt:lpstr>
      <vt:lpstr>7. A vizsgafeladat ismertetése</vt:lpstr>
      <vt:lpstr>Köszönöm a figyelmet és az együttműködést!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Történeti életutak interdiszciplináris taníthatósága</dc:title>
  <dc:creator>foki</dc:creator>
  <cp:lastModifiedBy>Prekog</cp:lastModifiedBy>
  <cp:revision>86</cp:revision>
  <dcterms:created xsi:type="dcterms:W3CDTF">2017-10-29T17:01:39Z</dcterms:created>
  <dcterms:modified xsi:type="dcterms:W3CDTF">2018-12-01T07:33:09Z</dcterms:modified>
</cp:coreProperties>
</file>